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87" r:id="rId8"/>
    <p:sldId id="268" r:id="rId9"/>
    <p:sldId id="269" r:id="rId10"/>
    <p:sldId id="270" r:id="rId11"/>
    <p:sldId id="271" r:id="rId12"/>
    <p:sldId id="272" r:id="rId13"/>
    <p:sldId id="273" r:id="rId14"/>
    <p:sldId id="259" r:id="rId15"/>
    <p:sldId id="26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3" r:id="rId30"/>
    <p:sldId id="264" r:id="rId31"/>
    <p:sldId id="266" r:id="rId32"/>
    <p:sldId id="26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94694"/>
  </p:normalViewPr>
  <p:slideViewPr>
    <p:cSldViewPr snapToGrid="0">
      <p:cViewPr varScale="1">
        <p:scale>
          <a:sx n="121" d="100"/>
          <a:sy n="121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0D24D-49EC-4A75-8996-48AAADDC678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38C832C-1B58-47D1-B119-B0AE93B9EEA6}">
      <dgm:prSet/>
      <dgm:spPr/>
      <dgm:t>
        <a:bodyPr/>
        <a:lstStyle/>
        <a:p>
          <a:r>
            <a:rPr lang="en-CA" dirty="0"/>
            <a:t>- People from other states did not liked the images.</a:t>
          </a:r>
          <a:endParaRPr lang="en-US" dirty="0"/>
        </a:p>
      </dgm:t>
    </dgm:pt>
    <dgm:pt modelId="{2693D64B-0A87-4D95-B4C5-4CE383A9DA0E}" type="parTrans" cxnId="{0C442261-99F3-41D2-84EA-C36FD38F6B5B}">
      <dgm:prSet/>
      <dgm:spPr/>
      <dgm:t>
        <a:bodyPr/>
        <a:lstStyle/>
        <a:p>
          <a:endParaRPr lang="en-US"/>
        </a:p>
      </dgm:t>
    </dgm:pt>
    <dgm:pt modelId="{72650C26-C550-4C55-880F-ECA50241A80A}" type="sibTrans" cxnId="{0C442261-99F3-41D2-84EA-C36FD38F6B5B}">
      <dgm:prSet/>
      <dgm:spPr/>
      <dgm:t>
        <a:bodyPr/>
        <a:lstStyle/>
        <a:p>
          <a:endParaRPr lang="en-US"/>
        </a:p>
      </dgm:t>
    </dgm:pt>
    <dgm:pt modelId="{02B2618A-6E8C-4F89-88F0-08A017C96CF3}">
      <dgm:prSet/>
      <dgm:spPr/>
      <dgm:t>
        <a:bodyPr/>
        <a:lstStyle/>
        <a:p>
          <a:r>
            <a:rPr lang="en-CA" dirty="0"/>
            <a:t>- People find images more creepy and weird rather than bold.</a:t>
          </a:r>
          <a:endParaRPr lang="en-US" dirty="0"/>
        </a:p>
      </dgm:t>
    </dgm:pt>
    <dgm:pt modelId="{1D5E4226-F5F0-4143-B287-979170303592}" type="parTrans" cxnId="{53648F84-9319-416E-BA19-678C484013A8}">
      <dgm:prSet/>
      <dgm:spPr/>
      <dgm:t>
        <a:bodyPr/>
        <a:lstStyle/>
        <a:p>
          <a:endParaRPr lang="en-US"/>
        </a:p>
      </dgm:t>
    </dgm:pt>
    <dgm:pt modelId="{2122C75F-FE93-4920-81D6-9A17CE6BFB98}" type="sibTrans" cxnId="{53648F84-9319-416E-BA19-678C484013A8}">
      <dgm:prSet/>
      <dgm:spPr/>
      <dgm:t>
        <a:bodyPr/>
        <a:lstStyle/>
        <a:p>
          <a:endParaRPr lang="en-US"/>
        </a:p>
      </dgm:t>
    </dgm:pt>
    <dgm:pt modelId="{BDA5642F-BA26-4464-841F-09DD7476FC58}">
      <dgm:prSet/>
      <dgm:spPr/>
      <dgm:t>
        <a:bodyPr/>
        <a:lstStyle/>
        <a:p>
          <a:r>
            <a:rPr lang="en-CA"/>
            <a:t>- Enough respondents stated that images might be a soviet propaganda posters.</a:t>
          </a:r>
          <a:endParaRPr lang="en-US"/>
        </a:p>
      </dgm:t>
    </dgm:pt>
    <dgm:pt modelId="{07E56634-7F4D-437A-AEB3-8E2642C69646}" type="parTrans" cxnId="{DB161F95-1E88-404F-87A5-979D7CBC31FA}">
      <dgm:prSet/>
      <dgm:spPr/>
      <dgm:t>
        <a:bodyPr/>
        <a:lstStyle/>
        <a:p>
          <a:endParaRPr lang="en-US"/>
        </a:p>
      </dgm:t>
    </dgm:pt>
    <dgm:pt modelId="{9679C833-A2F9-4C07-AFE8-5B660F803BCA}" type="sibTrans" cxnId="{DB161F95-1E88-404F-87A5-979D7CBC31FA}">
      <dgm:prSet/>
      <dgm:spPr/>
      <dgm:t>
        <a:bodyPr/>
        <a:lstStyle/>
        <a:p>
          <a:endParaRPr lang="en-US"/>
        </a:p>
      </dgm:t>
    </dgm:pt>
    <dgm:pt modelId="{560A7B00-1822-0F47-87ED-A551EF5B3FD5}" type="pres">
      <dgm:prSet presAssocID="{D660D24D-49EC-4A75-8996-48AAADDC678F}" presName="linear" presStyleCnt="0">
        <dgm:presLayoutVars>
          <dgm:animLvl val="lvl"/>
          <dgm:resizeHandles val="exact"/>
        </dgm:presLayoutVars>
      </dgm:prSet>
      <dgm:spPr/>
    </dgm:pt>
    <dgm:pt modelId="{6906FFA2-477A-6E43-9E0C-237923E965DC}" type="pres">
      <dgm:prSet presAssocID="{638C832C-1B58-47D1-B119-B0AE93B9EEA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04845E5-CE6C-1E45-8250-D07B5EFDFBF0}" type="pres">
      <dgm:prSet presAssocID="{72650C26-C550-4C55-880F-ECA50241A80A}" presName="spacer" presStyleCnt="0"/>
      <dgm:spPr/>
    </dgm:pt>
    <dgm:pt modelId="{AEAE6243-9A0E-4D4F-892E-9ECC80506737}" type="pres">
      <dgm:prSet presAssocID="{02B2618A-6E8C-4F89-88F0-08A017C96C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AD181E-4AD5-344D-A808-09267E0BA328}" type="pres">
      <dgm:prSet presAssocID="{2122C75F-FE93-4920-81D6-9A17CE6BFB98}" presName="spacer" presStyleCnt="0"/>
      <dgm:spPr/>
    </dgm:pt>
    <dgm:pt modelId="{95ECCF01-31B4-8841-A883-5AC730B5971A}" type="pres">
      <dgm:prSet presAssocID="{BDA5642F-BA26-4464-841F-09DD7476FC5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52E133A-5C02-A247-A919-C49C2AD8955F}" type="presOf" srcId="{BDA5642F-BA26-4464-841F-09DD7476FC58}" destId="{95ECCF01-31B4-8841-A883-5AC730B5971A}" srcOrd="0" destOrd="0" presId="urn:microsoft.com/office/officeart/2005/8/layout/vList2"/>
    <dgm:cxn modelId="{0C442261-99F3-41D2-84EA-C36FD38F6B5B}" srcId="{D660D24D-49EC-4A75-8996-48AAADDC678F}" destId="{638C832C-1B58-47D1-B119-B0AE93B9EEA6}" srcOrd="0" destOrd="0" parTransId="{2693D64B-0A87-4D95-B4C5-4CE383A9DA0E}" sibTransId="{72650C26-C550-4C55-880F-ECA50241A80A}"/>
    <dgm:cxn modelId="{53648F84-9319-416E-BA19-678C484013A8}" srcId="{D660D24D-49EC-4A75-8996-48AAADDC678F}" destId="{02B2618A-6E8C-4F89-88F0-08A017C96CF3}" srcOrd="1" destOrd="0" parTransId="{1D5E4226-F5F0-4143-B287-979170303592}" sibTransId="{2122C75F-FE93-4920-81D6-9A17CE6BFB98}"/>
    <dgm:cxn modelId="{DB161F95-1E88-404F-87A5-979D7CBC31FA}" srcId="{D660D24D-49EC-4A75-8996-48AAADDC678F}" destId="{BDA5642F-BA26-4464-841F-09DD7476FC58}" srcOrd="2" destOrd="0" parTransId="{07E56634-7F4D-437A-AEB3-8E2642C69646}" sibTransId="{9679C833-A2F9-4C07-AFE8-5B660F803BCA}"/>
    <dgm:cxn modelId="{7A1520A2-EB57-804B-97C5-53D4D1C3E71B}" type="presOf" srcId="{638C832C-1B58-47D1-B119-B0AE93B9EEA6}" destId="{6906FFA2-477A-6E43-9E0C-237923E965DC}" srcOrd="0" destOrd="0" presId="urn:microsoft.com/office/officeart/2005/8/layout/vList2"/>
    <dgm:cxn modelId="{235953AC-20EA-EE49-9A95-FF990A4E5E79}" type="presOf" srcId="{D660D24D-49EC-4A75-8996-48AAADDC678F}" destId="{560A7B00-1822-0F47-87ED-A551EF5B3FD5}" srcOrd="0" destOrd="0" presId="urn:microsoft.com/office/officeart/2005/8/layout/vList2"/>
    <dgm:cxn modelId="{330DF9D1-115D-A94C-BCC5-A44AF0CC9266}" type="presOf" srcId="{02B2618A-6E8C-4F89-88F0-08A017C96CF3}" destId="{AEAE6243-9A0E-4D4F-892E-9ECC80506737}" srcOrd="0" destOrd="0" presId="urn:microsoft.com/office/officeart/2005/8/layout/vList2"/>
    <dgm:cxn modelId="{81E05F98-7807-AF43-8047-32DE688B81E6}" type="presParOf" srcId="{560A7B00-1822-0F47-87ED-A551EF5B3FD5}" destId="{6906FFA2-477A-6E43-9E0C-237923E965DC}" srcOrd="0" destOrd="0" presId="urn:microsoft.com/office/officeart/2005/8/layout/vList2"/>
    <dgm:cxn modelId="{96EEDECC-2405-354E-BF03-171BC73F789B}" type="presParOf" srcId="{560A7B00-1822-0F47-87ED-A551EF5B3FD5}" destId="{A04845E5-CE6C-1E45-8250-D07B5EFDFBF0}" srcOrd="1" destOrd="0" presId="urn:microsoft.com/office/officeart/2005/8/layout/vList2"/>
    <dgm:cxn modelId="{0367810D-1B49-B343-A33F-BDE0896C01A2}" type="presParOf" srcId="{560A7B00-1822-0F47-87ED-A551EF5B3FD5}" destId="{AEAE6243-9A0E-4D4F-892E-9ECC80506737}" srcOrd="2" destOrd="0" presId="urn:microsoft.com/office/officeart/2005/8/layout/vList2"/>
    <dgm:cxn modelId="{9EAA24AF-5A68-C949-A0D2-8C7CBB397579}" type="presParOf" srcId="{560A7B00-1822-0F47-87ED-A551EF5B3FD5}" destId="{E7AD181E-4AD5-344D-A808-09267E0BA328}" srcOrd="3" destOrd="0" presId="urn:microsoft.com/office/officeart/2005/8/layout/vList2"/>
    <dgm:cxn modelId="{5BD79272-14D2-C94C-9437-1956ACBAC654}" type="presParOf" srcId="{560A7B00-1822-0F47-87ED-A551EF5B3FD5}" destId="{95ECCF01-31B4-8841-A883-5AC730B597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C674D3-7F77-4053-B9E6-4968D82EFB23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26516F-99FB-431A-9080-7C2702D60C0F}">
      <dgm:prSet/>
      <dgm:spPr/>
      <dgm:t>
        <a:bodyPr/>
        <a:lstStyle/>
        <a:p>
          <a:r>
            <a:rPr lang="en-US"/>
            <a:t>Import</a:t>
          </a:r>
        </a:p>
      </dgm:t>
    </dgm:pt>
    <dgm:pt modelId="{0291EF64-1049-4B89-970D-0398C2904CF1}" type="parTrans" cxnId="{661A2209-E69C-4A03-AF18-701F6303752D}">
      <dgm:prSet/>
      <dgm:spPr/>
      <dgm:t>
        <a:bodyPr/>
        <a:lstStyle/>
        <a:p>
          <a:endParaRPr lang="en-US"/>
        </a:p>
      </dgm:t>
    </dgm:pt>
    <dgm:pt modelId="{FDE1DB48-8175-451A-9D08-F1E3D4F58DE9}" type="sibTrans" cxnId="{661A2209-E69C-4A03-AF18-701F6303752D}">
      <dgm:prSet/>
      <dgm:spPr/>
      <dgm:t>
        <a:bodyPr/>
        <a:lstStyle/>
        <a:p>
          <a:endParaRPr lang="en-US"/>
        </a:p>
      </dgm:t>
    </dgm:pt>
    <dgm:pt modelId="{048915FD-7DAF-49F0-AA90-559D48ED6D98}">
      <dgm:prSet/>
      <dgm:spPr/>
      <dgm:t>
        <a:bodyPr/>
        <a:lstStyle/>
        <a:p>
          <a:r>
            <a:rPr lang="en-US"/>
            <a:t>- Import necessary libraries including TensorFlow, time, glob, and os for the TensorFlow adaptation with Keras for high-level neural networks API.</a:t>
          </a:r>
        </a:p>
      </dgm:t>
    </dgm:pt>
    <dgm:pt modelId="{9185BD4E-2F92-4F83-B32A-C953F68252EA}" type="parTrans" cxnId="{825DCDB3-47BE-4CB5-9EF2-CDCC98BBB00F}">
      <dgm:prSet/>
      <dgm:spPr/>
      <dgm:t>
        <a:bodyPr/>
        <a:lstStyle/>
        <a:p>
          <a:endParaRPr lang="en-US"/>
        </a:p>
      </dgm:t>
    </dgm:pt>
    <dgm:pt modelId="{3553A720-1A2C-4C3E-AD87-C1C58AADF1E4}" type="sibTrans" cxnId="{825DCDB3-47BE-4CB5-9EF2-CDCC98BBB00F}">
      <dgm:prSet/>
      <dgm:spPr/>
      <dgm:t>
        <a:bodyPr/>
        <a:lstStyle/>
        <a:p>
          <a:endParaRPr lang="en-US"/>
        </a:p>
      </dgm:t>
    </dgm:pt>
    <dgm:pt modelId="{7E294F89-763D-4E2B-8690-159A5AA57825}">
      <dgm:prSet/>
      <dgm:spPr/>
      <dgm:t>
        <a:bodyPr/>
        <a:lstStyle/>
        <a:p>
          <a:r>
            <a:rPr lang="en-US"/>
            <a:t>Define</a:t>
          </a:r>
        </a:p>
      </dgm:t>
    </dgm:pt>
    <dgm:pt modelId="{373A6FD1-B482-4B67-8F48-FE36B1402EFC}" type="parTrans" cxnId="{434767CD-4ECB-4FF5-8B64-BDC17259A165}">
      <dgm:prSet/>
      <dgm:spPr/>
      <dgm:t>
        <a:bodyPr/>
        <a:lstStyle/>
        <a:p>
          <a:endParaRPr lang="en-US"/>
        </a:p>
      </dgm:t>
    </dgm:pt>
    <dgm:pt modelId="{2F0A63E4-21E8-495A-A8EC-D6181332D376}" type="sibTrans" cxnId="{434767CD-4ECB-4FF5-8B64-BDC17259A165}">
      <dgm:prSet/>
      <dgm:spPr/>
      <dgm:t>
        <a:bodyPr/>
        <a:lstStyle/>
        <a:p>
          <a:endParaRPr lang="en-US"/>
        </a:p>
      </dgm:t>
    </dgm:pt>
    <dgm:pt modelId="{4023C652-6E65-4631-BCBC-115D8123181C}">
      <dgm:prSet/>
      <dgm:spPr/>
      <dgm:t>
        <a:bodyPr/>
        <a:lstStyle/>
        <a:p>
          <a:r>
            <a:rPr lang="en-US"/>
            <a:t>- Define global configurations such as image_folder, batch_size, img_height, and img_width to set up the initial parameters for the image preprocessing and model training.</a:t>
          </a:r>
        </a:p>
      </dgm:t>
    </dgm:pt>
    <dgm:pt modelId="{150EDFAF-4F81-4DEA-B793-173FA5EE5728}" type="parTrans" cxnId="{E8BE8996-FBDD-48D4-BF2C-527692ECACCD}">
      <dgm:prSet/>
      <dgm:spPr/>
      <dgm:t>
        <a:bodyPr/>
        <a:lstStyle/>
        <a:p>
          <a:endParaRPr lang="en-US"/>
        </a:p>
      </dgm:t>
    </dgm:pt>
    <dgm:pt modelId="{84A3DFC4-C382-4678-A61A-5C3D5CD92DD2}" type="sibTrans" cxnId="{E8BE8996-FBDD-48D4-BF2C-527692ECACCD}">
      <dgm:prSet/>
      <dgm:spPr/>
      <dgm:t>
        <a:bodyPr/>
        <a:lstStyle/>
        <a:p>
          <a:endParaRPr lang="en-US"/>
        </a:p>
      </dgm:t>
    </dgm:pt>
    <dgm:pt modelId="{BDAB7427-4886-4BAE-B5F6-A66B01D1A4B4}">
      <dgm:prSet/>
      <dgm:spPr/>
      <dgm:t>
        <a:bodyPr/>
        <a:lstStyle/>
        <a:p>
          <a:r>
            <a:rPr lang="en-US"/>
            <a:t>Implement</a:t>
          </a:r>
        </a:p>
      </dgm:t>
    </dgm:pt>
    <dgm:pt modelId="{1E66DFF4-DD73-4AEB-AEA2-7DF881FE1F02}" type="parTrans" cxnId="{F9B98C59-4607-4294-9624-6E7F0091E415}">
      <dgm:prSet/>
      <dgm:spPr/>
      <dgm:t>
        <a:bodyPr/>
        <a:lstStyle/>
        <a:p>
          <a:endParaRPr lang="en-US"/>
        </a:p>
      </dgm:t>
    </dgm:pt>
    <dgm:pt modelId="{69A89A10-1989-48F6-81A3-141178581946}" type="sibTrans" cxnId="{F9B98C59-4607-4294-9624-6E7F0091E415}">
      <dgm:prSet/>
      <dgm:spPr/>
      <dgm:t>
        <a:bodyPr/>
        <a:lstStyle/>
        <a:p>
          <a:endParaRPr lang="en-US"/>
        </a:p>
      </dgm:t>
    </dgm:pt>
    <dgm:pt modelId="{37F60994-3DCB-470B-8B6A-02184990B570}">
      <dgm:prSet/>
      <dgm:spPr/>
      <dgm:t>
        <a:bodyPr/>
        <a:lstStyle/>
        <a:p>
          <a:r>
            <a:rPr lang="en-US"/>
            <a:t>- Implement functions for loading and preprocessing images, creating the generator and discriminator models, defining loss functions, optimizers, and setting up the main training loop for the GAN model.</a:t>
          </a:r>
        </a:p>
      </dgm:t>
    </dgm:pt>
    <dgm:pt modelId="{66C9DF08-E19D-4C7D-B4ED-A25FCE0DDDE1}" type="parTrans" cxnId="{BC5B6A6A-C3BF-4B22-818D-CBD807696B30}">
      <dgm:prSet/>
      <dgm:spPr/>
      <dgm:t>
        <a:bodyPr/>
        <a:lstStyle/>
        <a:p>
          <a:endParaRPr lang="en-US"/>
        </a:p>
      </dgm:t>
    </dgm:pt>
    <dgm:pt modelId="{A350259B-E85F-45C8-8117-B7BB0F0BA4B7}" type="sibTrans" cxnId="{BC5B6A6A-C3BF-4B22-818D-CBD807696B30}">
      <dgm:prSet/>
      <dgm:spPr/>
      <dgm:t>
        <a:bodyPr/>
        <a:lstStyle/>
        <a:p>
          <a:endParaRPr lang="en-US"/>
        </a:p>
      </dgm:t>
    </dgm:pt>
    <dgm:pt modelId="{87A7039A-C4D8-0843-9F18-7EF8EA23247D}" type="pres">
      <dgm:prSet presAssocID="{BCC674D3-7F77-4053-B9E6-4968D82EFB23}" presName="Name0" presStyleCnt="0">
        <dgm:presLayoutVars>
          <dgm:dir/>
          <dgm:animLvl val="lvl"/>
          <dgm:resizeHandles val="exact"/>
        </dgm:presLayoutVars>
      </dgm:prSet>
      <dgm:spPr/>
    </dgm:pt>
    <dgm:pt modelId="{A2D14A5E-D167-CD44-ADA0-B9A5279C25B7}" type="pres">
      <dgm:prSet presAssocID="{1F26516F-99FB-431A-9080-7C2702D60C0F}" presName="linNode" presStyleCnt="0"/>
      <dgm:spPr/>
    </dgm:pt>
    <dgm:pt modelId="{E60CD90F-F1F2-5E47-A258-F5037F12E503}" type="pres">
      <dgm:prSet presAssocID="{1F26516F-99FB-431A-9080-7C2702D60C0F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B9C8E0B9-C20F-F242-A1D5-C79168F5DC3C}" type="pres">
      <dgm:prSet presAssocID="{1F26516F-99FB-431A-9080-7C2702D60C0F}" presName="descendantText" presStyleLbl="alignAccFollowNode1" presStyleIdx="0" presStyleCnt="3">
        <dgm:presLayoutVars>
          <dgm:bulletEnabled/>
        </dgm:presLayoutVars>
      </dgm:prSet>
      <dgm:spPr/>
    </dgm:pt>
    <dgm:pt modelId="{93848430-CA6B-9747-AA2B-13DC7523C386}" type="pres">
      <dgm:prSet presAssocID="{FDE1DB48-8175-451A-9D08-F1E3D4F58DE9}" presName="sp" presStyleCnt="0"/>
      <dgm:spPr/>
    </dgm:pt>
    <dgm:pt modelId="{66746D89-60DC-914D-B723-073789CDBF49}" type="pres">
      <dgm:prSet presAssocID="{7E294F89-763D-4E2B-8690-159A5AA57825}" presName="linNode" presStyleCnt="0"/>
      <dgm:spPr/>
    </dgm:pt>
    <dgm:pt modelId="{42ECBB3F-9B13-914B-8F79-2864FF3A2B17}" type="pres">
      <dgm:prSet presAssocID="{7E294F89-763D-4E2B-8690-159A5AA57825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0C653FC9-C60A-494A-B1F1-BE8F63F2C715}" type="pres">
      <dgm:prSet presAssocID="{7E294F89-763D-4E2B-8690-159A5AA57825}" presName="descendantText" presStyleLbl="alignAccFollowNode1" presStyleIdx="1" presStyleCnt="3">
        <dgm:presLayoutVars>
          <dgm:bulletEnabled/>
        </dgm:presLayoutVars>
      </dgm:prSet>
      <dgm:spPr/>
    </dgm:pt>
    <dgm:pt modelId="{C6A9157F-5582-B049-9FFF-3437BC8DA12A}" type="pres">
      <dgm:prSet presAssocID="{2F0A63E4-21E8-495A-A8EC-D6181332D376}" presName="sp" presStyleCnt="0"/>
      <dgm:spPr/>
    </dgm:pt>
    <dgm:pt modelId="{C3D9139D-0993-594D-90AD-D834CA5422D7}" type="pres">
      <dgm:prSet presAssocID="{BDAB7427-4886-4BAE-B5F6-A66B01D1A4B4}" presName="linNode" presStyleCnt="0"/>
      <dgm:spPr/>
    </dgm:pt>
    <dgm:pt modelId="{3D16D0F5-001F-4749-A969-227EB520771E}" type="pres">
      <dgm:prSet presAssocID="{BDAB7427-4886-4BAE-B5F6-A66B01D1A4B4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C750F40A-7844-D342-9A1D-00BADBAE166E}" type="pres">
      <dgm:prSet presAssocID="{BDAB7427-4886-4BAE-B5F6-A66B01D1A4B4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52FCBC05-D308-9F43-8658-DB1CE03AB5A0}" type="presOf" srcId="{37F60994-3DCB-470B-8B6A-02184990B570}" destId="{C750F40A-7844-D342-9A1D-00BADBAE166E}" srcOrd="0" destOrd="0" presId="urn:microsoft.com/office/officeart/2016/7/layout/VerticalSolidActionList"/>
    <dgm:cxn modelId="{661A2209-E69C-4A03-AF18-701F6303752D}" srcId="{BCC674D3-7F77-4053-B9E6-4968D82EFB23}" destId="{1F26516F-99FB-431A-9080-7C2702D60C0F}" srcOrd="0" destOrd="0" parTransId="{0291EF64-1049-4B89-970D-0398C2904CF1}" sibTransId="{FDE1DB48-8175-451A-9D08-F1E3D4F58DE9}"/>
    <dgm:cxn modelId="{5AD4D315-1CE6-6F4F-A262-3AB00FF5EFC9}" type="presOf" srcId="{BCC674D3-7F77-4053-B9E6-4968D82EFB23}" destId="{87A7039A-C4D8-0843-9F18-7EF8EA23247D}" srcOrd="0" destOrd="0" presId="urn:microsoft.com/office/officeart/2016/7/layout/VerticalSolidActionList"/>
    <dgm:cxn modelId="{F9B98C59-4607-4294-9624-6E7F0091E415}" srcId="{BCC674D3-7F77-4053-B9E6-4968D82EFB23}" destId="{BDAB7427-4886-4BAE-B5F6-A66B01D1A4B4}" srcOrd="2" destOrd="0" parTransId="{1E66DFF4-DD73-4AEB-AEA2-7DF881FE1F02}" sibTransId="{69A89A10-1989-48F6-81A3-141178581946}"/>
    <dgm:cxn modelId="{BC5B6A6A-C3BF-4B22-818D-CBD807696B30}" srcId="{BDAB7427-4886-4BAE-B5F6-A66B01D1A4B4}" destId="{37F60994-3DCB-470B-8B6A-02184990B570}" srcOrd="0" destOrd="0" parTransId="{66C9DF08-E19D-4C7D-B4ED-A25FCE0DDDE1}" sibTransId="{A350259B-E85F-45C8-8117-B7BB0F0BA4B7}"/>
    <dgm:cxn modelId="{0B5AB971-E9BD-5841-9EF2-D36F6BE1B83F}" type="presOf" srcId="{1F26516F-99FB-431A-9080-7C2702D60C0F}" destId="{E60CD90F-F1F2-5E47-A258-F5037F12E503}" srcOrd="0" destOrd="0" presId="urn:microsoft.com/office/officeart/2016/7/layout/VerticalSolidActionList"/>
    <dgm:cxn modelId="{E8BE8996-FBDD-48D4-BF2C-527692ECACCD}" srcId="{7E294F89-763D-4E2B-8690-159A5AA57825}" destId="{4023C652-6E65-4631-BCBC-115D8123181C}" srcOrd="0" destOrd="0" parTransId="{150EDFAF-4F81-4DEA-B793-173FA5EE5728}" sibTransId="{84A3DFC4-C382-4678-A61A-5C3D5CD92DD2}"/>
    <dgm:cxn modelId="{896E3698-86C4-A04D-8626-5FA4904703AE}" type="presOf" srcId="{7E294F89-763D-4E2B-8690-159A5AA57825}" destId="{42ECBB3F-9B13-914B-8F79-2864FF3A2B17}" srcOrd="0" destOrd="0" presId="urn:microsoft.com/office/officeart/2016/7/layout/VerticalSolidActionList"/>
    <dgm:cxn modelId="{0F9EDF98-8126-9F42-B52D-43361F1153AB}" type="presOf" srcId="{4023C652-6E65-4631-BCBC-115D8123181C}" destId="{0C653FC9-C60A-494A-B1F1-BE8F63F2C715}" srcOrd="0" destOrd="0" presId="urn:microsoft.com/office/officeart/2016/7/layout/VerticalSolidActionList"/>
    <dgm:cxn modelId="{825DCDB3-47BE-4CB5-9EF2-CDCC98BBB00F}" srcId="{1F26516F-99FB-431A-9080-7C2702D60C0F}" destId="{048915FD-7DAF-49F0-AA90-559D48ED6D98}" srcOrd="0" destOrd="0" parTransId="{9185BD4E-2F92-4F83-B32A-C953F68252EA}" sibTransId="{3553A720-1A2C-4C3E-AD87-C1C58AADF1E4}"/>
    <dgm:cxn modelId="{7C2750BD-F313-AE4F-8370-FF08E0DA7F56}" type="presOf" srcId="{048915FD-7DAF-49F0-AA90-559D48ED6D98}" destId="{B9C8E0B9-C20F-F242-A1D5-C79168F5DC3C}" srcOrd="0" destOrd="0" presId="urn:microsoft.com/office/officeart/2016/7/layout/VerticalSolidActionList"/>
    <dgm:cxn modelId="{12BA21CA-12F5-CA46-B5A7-9547376869A1}" type="presOf" srcId="{BDAB7427-4886-4BAE-B5F6-A66B01D1A4B4}" destId="{3D16D0F5-001F-4749-A969-227EB520771E}" srcOrd="0" destOrd="0" presId="urn:microsoft.com/office/officeart/2016/7/layout/VerticalSolidActionList"/>
    <dgm:cxn modelId="{434767CD-4ECB-4FF5-8B64-BDC17259A165}" srcId="{BCC674D3-7F77-4053-B9E6-4968D82EFB23}" destId="{7E294F89-763D-4E2B-8690-159A5AA57825}" srcOrd="1" destOrd="0" parTransId="{373A6FD1-B482-4B67-8F48-FE36B1402EFC}" sibTransId="{2F0A63E4-21E8-495A-A8EC-D6181332D376}"/>
    <dgm:cxn modelId="{FFF05188-A5F1-CB49-9171-69C97DC1C8CA}" type="presParOf" srcId="{87A7039A-C4D8-0843-9F18-7EF8EA23247D}" destId="{A2D14A5E-D167-CD44-ADA0-B9A5279C25B7}" srcOrd="0" destOrd="0" presId="urn:microsoft.com/office/officeart/2016/7/layout/VerticalSolidActionList"/>
    <dgm:cxn modelId="{E35C78D0-DD9C-D740-86B6-A756C0B59EC2}" type="presParOf" srcId="{A2D14A5E-D167-CD44-ADA0-B9A5279C25B7}" destId="{E60CD90F-F1F2-5E47-A258-F5037F12E503}" srcOrd="0" destOrd="0" presId="urn:microsoft.com/office/officeart/2016/7/layout/VerticalSolidActionList"/>
    <dgm:cxn modelId="{533265A6-5EFB-984C-B6B0-0EAF9E0E51ED}" type="presParOf" srcId="{A2D14A5E-D167-CD44-ADA0-B9A5279C25B7}" destId="{B9C8E0B9-C20F-F242-A1D5-C79168F5DC3C}" srcOrd="1" destOrd="0" presId="urn:microsoft.com/office/officeart/2016/7/layout/VerticalSolidActionList"/>
    <dgm:cxn modelId="{FC536EA7-2A07-9742-BA50-CC00ADA41CD3}" type="presParOf" srcId="{87A7039A-C4D8-0843-9F18-7EF8EA23247D}" destId="{93848430-CA6B-9747-AA2B-13DC7523C386}" srcOrd="1" destOrd="0" presId="urn:microsoft.com/office/officeart/2016/7/layout/VerticalSolidActionList"/>
    <dgm:cxn modelId="{4A3F5BE3-6C1A-9846-AB9F-F7BE0C84F976}" type="presParOf" srcId="{87A7039A-C4D8-0843-9F18-7EF8EA23247D}" destId="{66746D89-60DC-914D-B723-073789CDBF49}" srcOrd="2" destOrd="0" presId="urn:microsoft.com/office/officeart/2016/7/layout/VerticalSolidActionList"/>
    <dgm:cxn modelId="{E20A737B-85CA-D64F-AA3B-1536D3C6671B}" type="presParOf" srcId="{66746D89-60DC-914D-B723-073789CDBF49}" destId="{42ECBB3F-9B13-914B-8F79-2864FF3A2B17}" srcOrd="0" destOrd="0" presId="urn:microsoft.com/office/officeart/2016/7/layout/VerticalSolidActionList"/>
    <dgm:cxn modelId="{FBFDEF3D-3E56-F64F-8C65-8DB5CA2A171F}" type="presParOf" srcId="{66746D89-60DC-914D-B723-073789CDBF49}" destId="{0C653FC9-C60A-494A-B1F1-BE8F63F2C715}" srcOrd="1" destOrd="0" presId="urn:microsoft.com/office/officeart/2016/7/layout/VerticalSolidActionList"/>
    <dgm:cxn modelId="{73719944-982D-A145-A3C9-052A370A8D0B}" type="presParOf" srcId="{87A7039A-C4D8-0843-9F18-7EF8EA23247D}" destId="{C6A9157F-5582-B049-9FFF-3437BC8DA12A}" srcOrd="3" destOrd="0" presId="urn:microsoft.com/office/officeart/2016/7/layout/VerticalSolidActionList"/>
    <dgm:cxn modelId="{50748E0D-DC4D-3D4F-A488-C0E1F8E4AD1A}" type="presParOf" srcId="{87A7039A-C4D8-0843-9F18-7EF8EA23247D}" destId="{C3D9139D-0993-594D-90AD-D834CA5422D7}" srcOrd="4" destOrd="0" presId="urn:microsoft.com/office/officeart/2016/7/layout/VerticalSolidActionList"/>
    <dgm:cxn modelId="{5FFC514E-26C1-2D44-8584-DA96EC35864B}" type="presParOf" srcId="{C3D9139D-0993-594D-90AD-D834CA5422D7}" destId="{3D16D0F5-001F-4749-A969-227EB520771E}" srcOrd="0" destOrd="0" presId="urn:microsoft.com/office/officeart/2016/7/layout/VerticalSolidActionList"/>
    <dgm:cxn modelId="{095A25C7-5DF5-2348-A2FC-58E51CD0EB47}" type="presParOf" srcId="{C3D9139D-0993-594D-90AD-D834CA5422D7}" destId="{C750F40A-7844-D342-9A1D-00BADBAE166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B99F72-8352-4FCE-A7EA-E96020F7963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D2EBF3D-5D4A-49F2-91BC-33BAD22BDE8E}">
      <dgm:prSet/>
      <dgm:spPr/>
      <dgm:t>
        <a:bodyPr/>
        <a:lstStyle/>
        <a:p>
          <a:r>
            <a:rPr lang="en-US"/>
            <a:t>- The limitations and challenges encountered during the project included hardware constraints impacting the power of the laptop and the use of the Adam optimizer on ARM-based processors.</a:t>
          </a:r>
        </a:p>
      </dgm:t>
    </dgm:pt>
    <dgm:pt modelId="{3C8BBB8E-D273-4FEC-A132-BF89EEFA4301}" type="parTrans" cxnId="{679E035E-F798-450E-88D6-BC8B78AD9B69}">
      <dgm:prSet/>
      <dgm:spPr/>
      <dgm:t>
        <a:bodyPr/>
        <a:lstStyle/>
        <a:p>
          <a:endParaRPr lang="en-US"/>
        </a:p>
      </dgm:t>
    </dgm:pt>
    <dgm:pt modelId="{A748DB05-1C15-4AB9-AD37-C1C793911F87}" type="sibTrans" cxnId="{679E035E-F798-450E-88D6-BC8B78AD9B69}">
      <dgm:prSet/>
      <dgm:spPr/>
      <dgm:t>
        <a:bodyPr/>
        <a:lstStyle/>
        <a:p>
          <a:endParaRPr lang="en-US"/>
        </a:p>
      </dgm:t>
    </dgm:pt>
    <dgm:pt modelId="{509F6168-8BBD-43BE-8337-A9FB3312B7E9}">
      <dgm:prSet/>
      <dgm:spPr/>
      <dgm:t>
        <a:bodyPr/>
        <a:lstStyle/>
        <a:p>
          <a:r>
            <a:rPr lang="en-US"/>
            <a:t>- The optimization issues with the Adam optimizer led to a compromise in the image quality and training duration, requiring adjustments to the size of generated images and training data.</a:t>
          </a:r>
        </a:p>
      </dgm:t>
    </dgm:pt>
    <dgm:pt modelId="{44D4C7DA-DA1E-4598-A720-1320C77F9184}" type="parTrans" cxnId="{8855298B-9E19-45A1-8681-02B88F4452E3}">
      <dgm:prSet/>
      <dgm:spPr/>
      <dgm:t>
        <a:bodyPr/>
        <a:lstStyle/>
        <a:p>
          <a:endParaRPr lang="en-US"/>
        </a:p>
      </dgm:t>
    </dgm:pt>
    <dgm:pt modelId="{51619DE6-EE54-477C-A5F8-B604242559E7}" type="sibTrans" cxnId="{8855298B-9E19-45A1-8681-02B88F4452E3}">
      <dgm:prSet/>
      <dgm:spPr/>
      <dgm:t>
        <a:bodyPr/>
        <a:lstStyle/>
        <a:p>
          <a:endParaRPr lang="en-US"/>
        </a:p>
      </dgm:t>
    </dgm:pt>
    <dgm:pt modelId="{56243D9C-7A6B-45D3-A2B0-7C97242F4CEA}">
      <dgm:prSet/>
      <dgm:spPr/>
      <dgm:t>
        <a:bodyPr/>
        <a:lstStyle/>
        <a:p>
          <a:r>
            <a:rPr lang="en-US"/>
            <a:t>- The training process was prolonged due to hardware limitations, affecting the goal of mimicking the Soviet propaganda poster style and resulting in images that were deemed readable but not optimal.</a:t>
          </a:r>
        </a:p>
      </dgm:t>
    </dgm:pt>
    <dgm:pt modelId="{E3402F51-F8D5-4736-B7C6-CC9E4AC33734}" type="parTrans" cxnId="{5C42640E-F09C-4842-8178-089204B4E4FD}">
      <dgm:prSet/>
      <dgm:spPr/>
      <dgm:t>
        <a:bodyPr/>
        <a:lstStyle/>
        <a:p>
          <a:endParaRPr lang="en-US"/>
        </a:p>
      </dgm:t>
    </dgm:pt>
    <dgm:pt modelId="{85427FF3-5414-4BBE-9F36-32465C7532AB}" type="sibTrans" cxnId="{5C42640E-F09C-4842-8178-089204B4E4FD}">
      <dgm:prSet/>
      <dgm:spPr/>
      <dgm:t>
        <a:bodyPr/>
        <a:lstStyle/>
        <a:p>
          <a:endParaRPr lang="en-US"/>
        </a:p>
      </dgm:t>
    </dgm:pt>
    <dgm:pt modelId="{DCA5FC97-D3BF-4442-8FEE-6E89E67E604B}" type="pres">
      <dgm:prSet presAssocID="{54B99F72-8352-4FCE-A7EA-E96020F7963F}" presName="outerComposite" presStyleCnt="0">
        <dgm:presLayoutVars>
          <dgm:chMax val="5"/>
          <dgm:dir/>
          <dgm:resizeHandles val="exact"/>
        </dgm:presLayoutVars>
      </dgm:prSet>
      <dgm:spPr/>
    </dgm:pt>
    <dgm:pt modelId="{14AB200D-75E5-9F41-AB92-5171AD7285A5}" type="pres">
      <dgm:prSet presAssocID="{54B99F72-8352-4FCE-A7EA-E96020F7963F}" presName="dummyMaxCanvas" presStyleCnt="0">
        <dgm:presLayoutVars/>
      </dgm:prSet>
      <dgm:spPr/>
    </dgm:pt>
    <dgm:pt modelId="{E5327AFD-C1F9-EA4F-9A25-63D7EA1B544A}" type="pres">
      <dgm:prSet presAssocID="{54B99F72-8352-4FCE-A7EA-E96020F7963F}" presName="ThreeNodes_1" presStyleLbl="node1" presStyleIdx="0" presStyleCnt="3">
        <dgm:presLayoutVars>
          <dgm:bulletEnabled val="1"/>
        </dgm:presLayoutVars>
      </dgm:prSet>
      <dgm:spPr/>
    </dgm:pt>
    <dgm:pt modelId="{984F130D-91B2-0746-9D28-00677E894DFA}" type="pres">
      <dgm:prSet presAssocID="{54B99F72-8352-4FCE-A7EA-E96020F7963F}" presName="ThreeNodes_2" presStyleLbl="node1" presStyleIdx="1" presStyleCnt="3">
        <dgm:presLayoutVars>
          <dgm:bulletEnabled val="1"/>
        </dgm:presLayoutVars>
      </dgm:prSet>
      <dgm:spPr/>
    </dgm:pt>
    <dgm:pt modelId="{71B4D5C6-D00B-8E45-9A3B-1A7C8E486F09}" type="pres">
      <dgm:prSet presAssocID="{54B99F72-8352-4FCE-A7EA-E96020F7963F}" presName="ThreeNodes_3" presStyleLbl="node1" presStyleIdx="2" presStyleCnt="3">
        <dgm:presLayoutVars>
          <dgm:bulletEnabled val="1"/>
        </dgm:presLayoutVars>
      </dgm:prSet>
      <dgm:spPr/>
    </dgm:pt>
    <dgm:pt modelId="{A1C808E8-2585-DF44-9F65-A4BDC7A0249B}" type="pres">
      <dgm:prSet presAssocID="{54B99F72-8352-4FCE-A7EA-E96020F7963F}" presName="ThreeConn_1-2" presStyleLbl="fgAccFollowNode1" presStyleIdx="0" presStyleCnt="2">
        <dgm:presLayoutVars>
          <dgm:bulletEnabled val="1"/>
        </dgm:presLayoutVars>
      </dgm:prSet>
      <dgm:spPr/>
    </dgm:pt>
    <dgm:pt modelId="{13B1089F-C297-DB41-8187-71ACC9842223}" type="pres">
      <dgm:prSet presAssocID="{54B99F72-8352-4FCE-A7EA-E96020F7963F}" presName="ThreeConn_2-3" presStyleLbl="fgAccFollowNode1" presStyleIdx="1" presStyleCnt="2">
        <dgm:presLayoutVars>
          <dgm:bulletEnabled val="1"/>
        </dgm:presLayoutVars>
      </dgm:prSet>
      <dgm:spPr/>
    </dgm:pt>
    <dgm:pt modelId="{8AC6336A-9A03-BE41-AFA8-FC0C30A9C62A}" type="pres">
      <dgm:prSet presAssocID="{54B99F72-8352-4FCE-A7EA-E96020F7963F}" presName="ThreeNodes_1_text" presStyleLbl="node1" presStyleIdx="2" presStyleCnt="3">
        <dgm:presLayoutVars>
          <dgm:bulletEnabled val="1"/>
        </dgm:presLayoutVars>
      </dgm:prSet>
      <dgm:spPr/>
    </dgm:pt>
    <dgm:pt modelId="{51A07132-21DA-0345-A719-877626D0A04A}" type="pres">
      <dgm:prSet presAssocID="{54B99F72-8352-4FCE-A7EA-E96020F7963F}" presName="ThreeNodes_2_text" presStyleLbl="node1" presStyleIdx="2" presStyleCnt="3">
        <dgm:presLayoutVars>
          <dgm:bulletEnabled val="1"/>
        </dgm:presLayoutVars>
      </dgm:prSet>
      <dgm:spPr/>
    </dgm:pt>
    <dgm:pt modelId="{5623FD45-636F-A441-92D2-3BE1502877B0}" type="pres">
      <dgm:prSet presAssocID="{54B99F72-8352-4FCE-A7EA-E96020F796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ABC6604-3C44-BF4A-81B3-CF3F86418DF2}" type="presOf" srcId="{FD2EBF3D-5D4A-49F2-91BC-33BAD22BDE8E}" destId="{8AC6336A-9A03-BE41-AFA8-FC0C30A9C62A}" srcOrd="1" destOrd="0" presId="urn:microsoft.com/office/officeart/2005/8/layout/vProcess5"/>
    <dgm:cxn modelId="{5C42640E-F09C-4842-8178-089204B4E4FD}" srcId="{54B99F72-8352-4FCE-A7EA-E96020F7963F}" destId="{56243D9C-7A6B-45D3-A2B0-7C97242F4CEA}" srcOrd="2" destOrd="0" parTransId="{E3402F51-F8D5-4736-B7C6-CC9E4AC33734}" sibTransId="{85427FF3-5414-4BBE-9F36-32465C7532AB}"/>
    <dgm:cxn modelId="{8567821E-7AC6-D24D-AEB4-1779F1B02AF0}" type="presOf" srcId="{509F6168-8BBD-43BE-8337-A9FB3312B7E9}" destId="{51A07132-21DA-0345-A719-877626D0A04A}" srcOrd="1" destOrd="0" presId="urn:microsoft.com/office/officeart/2005/8/layout/vProcess5"/>
    <dgm:cxn modelId="{3F18DA24-AFE2-E447-A771-1E6FD496CC47}" type="presOf" srcId="{51619DE6-EE54-477C-A5F8-B604242559E7}" destId="{13B1089F-C297-DB41-8187-71ACC9842223}" srcOrd="0" destOrd="0" presId="urn:microsoft.com/office/officeart/2005/8/layout/vProcess5"/>
    <dgm:cxn modelId="{BA8FCA41-A3EA-1246-8CF9-0F0CCC1FC902}" type="presOf" srcId="{56243D9C-7A6B-45D3-A2B0-7C97242F4CEA}" destId="{5623FD45-636F-A441-92D2-3BE1502877B0}" srcOrd="1" destOrd="0" presId="urn:microsoft.com/office/officeart/2005/8/layout/vProcess5"/>
    <dgm:cxn modelId="{679E035E-F798-450E-88D6-BC8B78AD9B69}" srcId="{54B99F72-8352-4FCE-A7EA-E96020F7963F}" destId="{FD2EBF3D-5D4A-49F2-91BC-33BAD22BDE8E}" srcOrd="0" destOrd="0" parTransId="{3C8BBB8E-D273-4FEC-A132-BF89EEFA4301}" sibTransId="{A748DB05-1C15-4AB9-AD37-C1C793911F87}"/>
    <dgm:cxn modelId="{91F49374-21BB-3B45-B5E8-3D84DF945F68}" type="presOf" srcId="{A748DB05-1C15-4AB9-AD37-C1C793911F87}" destId="{A1C808E8-2585-DF44-9F65-A4BDC7A0249B}" srcOrd="0" destOrd="0" presId="urn:microsoft.com/office/officeart/2005/8/layout/vProcess5"/>
    <dgm:cxn modelId="{E768157B-F3E5-D440-889C-B67B0D8CCBC1}" type="presOf" srcId="{509F6168-8BBD-43BE-8337-A9FB3312B7E9}" destId="{984F130D-91B2-0746-9D28-00677E894DFA}" srcOrd="0" destOrd="0" presId="urn:microsoft.com/office/officeart/2005/8/layout/vProcess5"/>
    <dgm:cxn modelId="{4856C084-6C69-1249-BC05-F0A9D30174CD}" type="presOf" srcId="{FD2EBF3D-5D4A-49F2-91BC-33BAD22BDE8E}" destId="{E5327AFD-C1F9-EA4F-9A25-63D7EA1B544A}" srcOrd="0" destOrd="0" presId="urn:microsoft.com/office/officeart/2005/8/layout/vProcess5"/>
    <dgm:cxn modelId="{8855298B-9E19-45A1-8681-02B88F4452E3}" srcId="{54B99F72-8352-4FCE-A7EA-E96020F7963F}" destId="{509F6168-8BBD-43BE-8337-A9FB3312B7E9}" srcOrd="1" destOrd="0" parTransId="{44D4C7DA-DA1E-4598-A720-1320C77F9184}" sibTransId="{51619DE6-EE54-477C-A5F8-B604242559E7}"/>
    <dgm:cxn modelId="{8C1C57A7-5909-6349-A78B-F27802C19AE5}" type="presOf" srcId="{56243D9C-7A6B-45D3-A2B0-7C97242F4CEA}" destId="{71B4D5C6-D00B-8E45-9A3B-1A7C8E486F09}" srcOrd="0" destOrd="0" presId="urn:microsoft.com/office/officeart/2005/8/layout/vProcess5"/>
    <dgm:cxn modelId="{C2051DD5-460E-3B4B-A384-B4AEA4D31672}" type="presOf" srcId="{54B99F72-8352-4FCE-A7EA-E96020F7963F}" destId="{DCA5FC97-D3BF-4442-8FEE-6E89E67E604B}" srcOrd="0" destOrd="0" presId="urn:microsoft.com/office/officeart/2005/8/layout/vProcess5"/>
    <dgm:cxn modelId="{E0F97A9C-1D42-7B41-B39D-AE5EAE3BA4C2}" type="presParOf" srcId="{DCA5FC97-D3BF-4442-8FEE-6E89E67E604B}" destId="{14AB200D-75E5-9F41-AB92-5171AD7285A5}" srcOrd="0" destOrd="0" presId="urn:microsoft.com/office/officeart/2005/8/layout/vProcess5"/>
    <dgm:cxn modelId="{271DBCBB-DC3D-7643-A476-06DB4AECA94F}" type="presParOf" srcId="{DCA5FC97-D3BF-4442-8FEE-6E89E67E604B}" destId="{E5327AFD-C1F9-EA4F-9A25-63D7EA1B544A}" srcOrd="1" destOrd="0" presId="urn:microsoft.com/office/officeart/2005/8/layout/vProcess5"/>
    <dgm:cxn modelId="{AEAB8B98-285B-7C47-B3AC-EFC209E93A17}" type="presParOf" srcId="{DCA5FC97-D3BF-4442-8FEE-6E89E67E604B}" destId="{984F130D-91B2-0746-9D28-00677E894DFA}" srcOrd="2" destOrd="0" presId="urn:microsoft.com/office/officeart/2005/8/layout/vProcess5"/>
    <dgm:cxn modelId="{F167090F-BCE4-BD4E-A8A7-2383C1AAE00A}" type="presParOf" srcId="{DCA5FC97-D3BF-4442-8FEE-6E89E67E604B}" destId="{71B4D5C6-D00B-8E45-9A3B-1A7C8E486F09}" srcOrd="3" destOrd="0" presId="urn:microsoft.com/office/officeart/2005/8/layout/vProcess5"/>
    <dgm:cxn modelId="{3310AD73-190A-1A49-8A4A-61DA16F7CB15}" type="presParOf" srcId="{DCA5FC97-D3BF-4442-8FEE-6E89E67E604B}" destId="{A1C808E8-2585-DF44-9F65-A4BDC7A0249B}" srcOrd="4" destOrd="0" presId="urn:microsoft.com/office/officeart/2005/8/layout/vProcess5"/>
    <dgm:cxn modelId="{8D262F05-EC4D-F347-9CA6-4B8049677AE8}" type="presParOf" srcId="{DCA5FC97-D3BF-4442-8FEE-6E89E67E604B}" destId="{13B1089F-C297-DB41-8187-71ACC9842223}" srcOrd="5" destOrd="0" presId="urn:microsoft.com/office/officeart/2005/8/layout/vProcess5"/>
    <dgm:cxn modelId="{EF05D259-D31F-A448-93E0-ECB56D51AFF1}" type="presParOf" srcId="{DCA5FC97-D3BF-4442-8FEE-6E89E67E604B}" destId="{8AC6336A-9A03-BE41-AFA8-FC0C30A9C62A}" srcOrd="6" destOrd="0" presId="urn:microsoft.com/office/officeart/2005/8/layout/vProcess5"/>
    <dgm:cxn modelId="{1925BBFC-2833-AE47-AEF4-64AC2BC37333}" type="presParOf" srcId="{DCA5FC97-D3BF-4442-8FEE-6E89E67E604B}" destId="{51A07132-21DA-0345-A719-877626D0A04A}" srcOrd="7" destOrd="0" presId="urn:microsoft.com/office/officeart/2005/8/layout/vProcess5"/>
    <dgm:cxn modelId="{5A76FA48-E887-AB4C-BC36-D85C101F980F}" type="presParOf" srcId="{DCA5FC97-D3BF-4442-8FEE-6E89E67E604B}" destId="{5623FD45-636F-A441-92D2-3BE1502877B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6FFA2-477A-6E43-9E0C-237923E965DC}">
      <dsp:nvSpPr>
        <dsp:cNvPr id="0" name=""/>
        <dsp:cNvSpPr/>
      </dsp:nvSpPr>
      <dsp:spPr>
        <a:xfrm>
          <a:off x="0" y="300766"/>
          <a:ext cx="6002110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- People from other states did not liked the images.</a:t>
          </a:r>
          <a:endParaRPr lang="en-US" sz="2500" kern="1200" dirty="0"/>
        </a:p>
      </dsp:txBody>
      <dsp:txXfrm>
        <a:off x="48547" y="349313"/>
        <a:ext cx="5905016" cy="897406"/>
      </dsp:txXfrm>
    </dsp:sp>
    <dsp:sp modelId="{AEAE6243-9A0E-4D4F-892E-9ECC80506737}">
      <dsp:nvSpPr>
        <dsp:cNvPr id="0" name=""/>
        <dsp:cNvSpPr/>
      </dsp:nvSpPr>
      <dsp:spPr>
        <a:xfrm>
          <a:off x="0" y="1367266"/>
          <a:ext cx="6002110" cy="994500"/>
        </a:xfrm>
        <a:prstGeom prst="roundRect">
          <a:avLst/>
        </a:prstGeom>
        <a:solidFill>
          <a:schemeClr val="accent2">
            <a:hueOff val="155421"/>
            <a:satOff val="-12855"/>
            <a:lumOff val="-2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- People find images more creepy and weird rather than bold.</a:t>
          </a:r>
          <a:endParaRPr lang="en-US" sz="2500" kern="1200" dirty="0"/>
        </a:p>
      </dsp:txBody>
      <dsp:txXfrm>
        <a:off x="48547" y="1415813"/>
        <a:ext cx="5905016" cy="897406"/>
      </dsp:txXfrm>
    </dsp:sp>
    <dsp:sp modelId="{95ECCF01-31B4-8841-A883-5AC730B5971A}">
      <dsp:nvSpPr>
        <dsp:cNvPr id="0" name=""/>
        <dsp:cNvSpPr/>
      </dsp:nvSpPr>
      <dsp:spPr>
        <a:xfrm>
          <a:off x="0" y="2433767"/>
          <a:ext cx="6002110" cy="994500"/>
        </a:xfrm>
        <a:prstGeom prst="roundRect">
          <a:avLst/>
        </a:prstGeom>
        <a:solidFill>
          <a:schemeClr val="accent2">
            <a:hueOff val="310842"/>
            <a:satOff val="-25710"/>
            <a:lumOff val="-4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- Enough respondents stated that images might be a soviet propaganda posters.</a:t>
          </a:r>
          <a:endParaRPr lang="en-US" sz="2500" kern="1200"/>
        </a:p>
      </dsp:txBody>
      <dsp:txXfrm>
        <a:off x="48547" y="2482314"/>
        <a:ext cx="5905016" cy="897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C8E0B9-C20F-F242-A1D5-C79168F5DC3C}">
      <dsp:nvSpPr>
        <dsp:cNvPr id="0" name=""/>
        <dsp:cNvSpPr/>
      </dsp:nvSpPr>
      <dsp:spPr>
        <a:xfrm>
          <a:off x="1036049" y="1165"/>
          <a:ext cx="4144196" cy="119510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09" tIns="303557" rIns="80409" bIns="30355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Import necessary libraries including TensorFlow, time, glob, and os for the TensorFlow adaptation with Keras for high-level neural networks API.</a:t>
          </a:r>
        </a:p>
      </dsp:txBody>
      <dsp:txXfrm>
        <a:off x="1036049" y="1165"/>
        <a:ext cx="4144196" cy="1195104"/>
      </dsp:txXfrm>
    </dsp:sp>
    <dsp:sp modelId="{E60CD90F-F1F2-5E47-A258-F5037F12E503}">
      <dsp:nvSpPr>
        <dsp:cNvPr id="0" name=""/>
        <dsp:cNvSpPr/>
      </dsp:nvSpPr>
      <dsp:spPr>
        <a:xfrm>
          <a:off x="0" y="1165"/>
          <a:ext cx="1036049" cy="11951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824" tIns="118050" rIns="54824" bIns="1180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Import</a:t>
          </a:r>
        </a:p>
      </dsp:txBody>
      <dsp:txXfrm>
        <a:off x="0" y="1165"/>
        <a:ext cx="1036049" cy="1195104"/>
      </dsp:txXfrm>
    </dsp:sp>
    <dsp:sp modelId="{0C653FC9-C60A-494A-B1F1-BE8F63F2C715}">
      <dsp:nvSpPr>
        <dsp:cNvPr id="0" name=""/>
        <dsp:cNvSpPr/>
      </dsp:nvSpPr>
      <dsp:spPr>
        <a:xfrm>
          <a:off x="1036049" y="1267976"/>
          <a:ext cx="4144196" cy="1195104"/>
        </a:xfrm>
        <a:prstGeom prst="rect">
          <a:avLst/>
        </a:prstGeom>
        <a:solidFill>
          <a:schemeClr val="accent2">
            <a:tint val="40000"/>
            <a:alpha val="90000"/>
            <a:hueOff val="206802"/>
            <a:satOff val="-15528"/>
            <a:lumOff val="-612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06802"/>
              <a:satOff val="-15528"/>
              <a:lumOff val="-61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09" tIns="303557" rIns="80409" bIns="30355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Define global configurations such as image_folder, batch_size, img_height, and img_width to set up the initial parameters for the image preprocessing and model training.</a:t>
          </a:r>
        </a:p>
      </dsp:txBody>
      <dsp:txXfrm>
        <a:off x="1036049" y="1267976"/>
        <a:ext cx="4144196" cy="1195104"/>
      </dsp:txXfrm>
    </dsp:sp>
    <dsp:sp modelId="{42ECBB3F-9B13-914B-8F79-2864FF3A2B17}">
      <dsp:nvSpPr>
        <dsp:cNvPr id="0" name=""/>
        <dsp:cNvSpPr/>
      </dsp:nvSpPr>
      <dsp:spPr>
        <a:xfrm>
          <a:off x="0" y="1267976"/>
          <a:ext cx="1036049" cy="1195104"/>
        </a:xfrm>
        <a:prstGeom prst="rect">
          <a:avLst/>
        </a:prstGeom>
        <a:solidFill>
          <a:schemeClr val="accent2">
            <a:hueOff val="155421"/>
            <a:satOff val="-12855"/>
            <a:lumOff val="-22255"/>
            <a:alphaOff val="0"/>
          </a:schemeClr>
        </a:solidFill>
        <a:ln w="12700" cap="flat" cmpd="sng" algn="ctr">
          <a:solidFill>
            <a:schemeClr val="accent2">
              <a:hueOff val="155421"/>
              <a:satOff val="-12855"/>
              <a:lumOff val="-2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824" tIns="118050" rIns="54824" bIns="1180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Define</a:t>
          </a:r>
        </a:p>
      </dsp:txBody>
      <dsp:txXfrm>
        <a:off x="0" y="1267976"/>
        <a:ext cx="1036049" cy="1195104"/>
      </dsp:txXfrm>
    </dsp:sp>
    <dsp:sp modelId="{C750F40A-7844-D342-9A1D-00BADBAE166E}">
      <dsp:nvSpPr>
        <dsp:cNvPr id="0" name=""/>
        <dsp:cNvSpPr/>
      </dsp:nvSpPr>
      <dsp:spPr>
        <a:xfrm>
          <a:off x="1036049" y="2534787"/>
          <a:ext cx="4144196" cy="1195104"/>
        </a:xfrm>
        <a:prstGeom prst="rect">
          <a:avLst/>
        </a:prstGeom>
        <a:solidFill>
          <a:schemeClr val="accent2">
            <a:tint val="40000"/>
            <a:alpha val="90000"/>
            <a:hueOff val="413604"/>
            <a:satOff val="-31056"/>
            <a:lumOff val="-12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13604"/>
              <a:satOff val="-31056"/>
              <a:lumOff val="-12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09" tIns="303557" rIns="80409" bIns="30355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Implement functions for loading and preprocessing images, creating the generator and discriminator models, defining loss functions, optimizers, and setting up the main training loop for the GAN model.</a:t>
          </a:r>
        </a:p>
      </dsp:txBody>
      <dsp:txXfrm>
        <a:off x="1036049" y="2534787"/>
        <a:ext cx="4144196" cy="1195104"/>
      </dsp:txXfrm>
    </dsp:sp>
    <dsp:sp modelId="{3D16D0F5-001F-4749-A969-227EB520771E}">
      <dsp:nvSpPr>
        <dsp:cNvPr id="0" name=""/>
        <dsp:cNvSpPr/>
      </dsp:nvSpPr>
      <dsp:spPr>
        <a:xfrm>
          <a:off x="0" y="2534787"/>
          <a:ext cx="1036049" cy="1195104"/>
        </a:xfrm>
        <a:prstGeom prst="rect">
          <a:avLst/>
        </a:prstGeom>
        <a:solidFill>
          <a:schemeClr val="accent2">
            <a:hueOff val="310842"/>
            <a:satOff val="-25710"/>
            <a:lumOff val="-44510"/>
            <a:alphaOff val="0"/>
          </a:schemeClr>
        </a:solidFill>
        <a:ln w="12700" cap="flat" cmpd="sng" algn="ctr">
          <a:solidFill>
            <a:schemeClr val="accent2">
              <a:hueOff val="310842"/>
              <a:satOff val="-25710"/>
              <a:lumOff val="-4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824" tIns="118050" rIns="54824" bIns="1180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Implement</a:t>
          </a:r>
        </a:p>
      </dsp:txBody>
      <dsp:txXfrm>
        <a:off x="0" y="2534787"/>
        <a:ext cx="1036049" cy="1195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27AFD-C1F9-EA4F-9A25-63D7EA1B544A}">
      <dsp:nvSpPr>
        <dsp:cNvPr id="0" name=""/>
        <dsp:cNvSpPr/>
      </dsp:nvSpPr>
      <dsp:spPr>
        <a:xfrm>
          <a:off x="0" y="0"/>
          <a:ext cx="4403208" cy="11193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The limitations and challenges encountered during the project included hardware constraints impacting the power of the laptop and the use of the Adam optimizer on ARM-based processors.</a:t>
          </a:r>
        </a:p>
      </dsp:txBody>
      <dsp:txXfrm>
        <a:off x="32784" y="32784"/>
        <a:ext cx="3195376" cy="1053749"/>
      </dsp:txXfrm>
    </dsp:sp>
    <dsp:sp modelId="{984F130D-91B2-0746-9D28-00677E894DFA}">
      <dsp:nvSpPr>
        <dsp:cNvPr id="0" name=""/>
        <dsp:cNvSpPr/>
      </dsp:nvSpPr>
      <dsp:spPr>
        <a:xfrm>
          <a:off x="388518" y="1305870"/>
          <a:ext cx="4403208" cy="1119317"/>
        </a:xfrm>
        <a:prstGeom prst="roundRect">
          <a:avLst>
            <a:gd name="adj" fmla="val 10000"/>
          </a:avLst>
        </a:prstGeom>
        <a:solidFill>
          <a:schemeClr val="accent2">
            <a:hueOff val="155421"/>
            <a:satOff val="-12855"/>
            <a:lumOff val="-2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The optimization issues with the Adam optimizer led to a compromise in the image quality and training duration, requiring adjustments to the size of generated images and training data.</a:t>
          </a:r>
        </a:p>
      </dsp:txBody>
      <dsp:txXfrm>
        <a:off x="421302" y="1338654"/>
        <a:ext cx="3221565" cy="1053749"/>
      </dsp:txXfrm>
    </dsp:sp>
    <dsp:sp modelId="{71B4D5C6-D00B-8E45-9A3B-1A7C8E486F09}">
      <dsp:nvSpPr>
        <dsp:cNvPr id="0" name=""/>
        <dsp:cNvSpPr/>
      </dsp:nvSpPr>
      <dsp:spPr>
        <a:xfrm>
          <a:off x="777036" y="2611740"/>
          <a:ext cx="4403208" cy="1119317"/>
        </a:xfrm>
        <a:prstGeom prst="roundRect">
          <a:avLst>
            <a:gd name="adj" fmla="val 10000"/>
          </a:avLst>
        </a:prstGeom>
        <a:solidFill>
          <a:schemeClr val="accent2">
            <a:hueOff val="310842"/>
            <a:satOff val="-25710"/>
            <a:lumOff val="-4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The training process was prolonged due to hardware limitations, affecting the goal of mimicking the Soviet propaganda poster style and resulting in images that were deemed readable but not optimal.</a:t>
          </a:r>
        </a:p>
      </dsp:txBody>
      <dsp:txXfrm>
        <a:off x="809820" y="2644524"/>
        <a:ext cx="3221565" cy="1053749"/>
      </dsp:txXfrm>
    </dsp:sp>
    <dsp:sp modelId="{A1C808E8-2585-DF44-9F65-A4BDC7A0249B}">
      <dsp:nvSpPr>
        <dsp:cNvPr id="0" name=""/>
        <dsp:cNvSpPr/>
      </dsp:nvSpPr>
      <dsp:spPr>
        <a:xfrm>
          <a:off x="3675651" y="848815"/>
          <a:ext cx="727556" cy="7275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3839351" y="848815"/>
        <a:ext cx="400156" cy="547486"/>
      </dsp:txXfrm>
    </dsp:sp>
    <dsp:sp modelId="{13B1089F-C297-DB41-8187-71ACC9842223}">
      <dsp:nvSpPr>
        <dsp:cNvPr id="0" name=""/>
        <dsp:cNvSpPr/>
      </dsp:nvSpPr>
      <dsp:spPr>
        <a:xfrm>
          <a:off x="4064170" y="2147223"/>
          <a:ext cx="727556" cy="7275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13604"/>
            <a:satOff val="-31056"/>
            <a:lumOff val="-12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13604"/>
              <a:satOff val="-31056"/>
              <a:lumOff val="-12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227870" y="2147223"/>
        <a:ext cx="400156" cy="547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4/20/24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7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4/20/24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eets of magazines being recycled">
            <a:extLst>
              <a:ext uri="{FF2B5EF4-FFF2-40B4-BE49-F238E27FC236}">
                <a16:creationId xmlns:a16="http://schemas.microsoft.com/office/drawing/2014/main" id="{130E16C7-5F57-EB1A-B676-23B44744F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" r="4588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CA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Automated Generation of Soviet Propaganda-Themed Artworks: An Exploration Using </a:t>
            </a:r>
            <a:r>
              <a:rPr lang="en-CA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Generative adversarial networks</a:t>
            </a:r>
            <a:endParaRPr lang="en-CA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r>
              <a:rPr lang="en-CA" sz="1200" dirty="0"/>
              <a:t>by Karen </a:t>
            </a:r>
            <a:r>
              <a:rPr lang="en-CA" sz="1200" dirty="0" err="1"/>
              <a:t>Nurlybekov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F853F3-1A2B-CAD9-D0E9-6B69114CD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261AC-F47D-2AD2-A9D8-D3FD555A7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9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CA" sz="4000"/>
              <a:t>Main Findings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3630E04-BD1D-8F88-518A-7F75B191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0" r="23595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2D6110FC-DFA9-2A0D-0882-32DCF61FB1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102842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Публикация 3 ноября. Первая собака-космонавт, зоозащитники и Че Гевара">
            <a:extLst>
              <a:ext uri="{FF2B5EF4-FFF2-40B4-BE49-F238E27FC236}">
                <a16:creationId xmlns:a16="http://schemas.microsoft.com/office/drawing/2014/main" id="{09BD6CF5-8A52-1DDC-0CEF-9EEEE8435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5" r="16221" b="2"/>
          <a:stretch/>
        </p:blipFill>
        <p:spPr bwMode="auto">
          <a:xfrm>
            <a:off x="680483" y="685792"/>
            <a:ext cx="293129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11782" y="685800"/>
            <a:ext cx="4994335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396" y="1084521"/>
            <a:ext cx="4019107" cy="1292027"/>
          </a:xfrm>
        </p:spPr>
        <p:txBody>
          <a:bodyPr anchor="b">
            <a:normAutofit/>
          </a:bodyPr>
          <a:lstStyle/>
          <a:p>
            <a:pPr algn="ctr"/>
            <a:r>
              <a:rPr lang="en-C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Chernushka</a:t>
            </a: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(PROPAGANDA) #1</a:t>
            </a:r>
            <a:endParaRPr lang="en-CA" sz="2800" dirty="0">
              <a:solidFill>
                <a:srgbClr val="59595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661" y="2678654"/>
            <a:ext cx="3976577" cy="3137355"/>
          </a:xfrm>
        </p:spPr>
        <p:txBody>
          <a:bodyPr anchor="t">
            <a:normAutofit/>
          </a:bodyPr>
          <a:lstStyle/>
          <a:p>
            <a:pPr marL="457200" algn="ctr">
              <a:spcAft>
                <a:spcPts val="800"/>
              </a:spcAft>
            </a:pPr>
            <a:r>
              <a:rPr lang="en-CA" sz="1700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Shown picture shows one of the famous dogs-astronauts which returned from space alive. Shown artwork express dog in the dark space. The portrayal of </a:t>
            </a:r>
            <a:r>
              <a:rPr lang="en-CA" sz="1700" dirty="0" err="1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Chernushka</a:t>
            </a:r>
            <a:r>
              <a:rPr lang="en-CA" sz="1700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against a backdrop that suggests the vast, dark expanse of space adds a layer of profundity to the piece, highlighting the isolation and perhaps the uncertainty faced by these animals on their extraordinary journeys.</a:t>
            </a:r>
            <a:endParaRPr lang="en-CA" sz="17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Blur blurry image of a dog&#10;&#10;Description automatically generated">
            <a:extLst>
              <a:ext uri="{FF2B5EF4-FFF2-40B4-BE49-F238E27FC236}">
                <a16:creationId xmlns:a16="http://schemas.microsoft.com/office/drawing/2014/main" id="{68886D2B-C86A-A7B1-BCA9-BEB49A9BA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19" r="24824" b="-2"/>
          <a:stretch/>
        </p:blipFill>
        <p:spPr>
          <a:xfrm>
            <a:off x="8606117" y="685808"/>
            <a:ext cx="2905400" cy="5486399"/>
          </a:xfrm>
          <a:prstGeom prst="rect">
            <a:avLst/>
          </a:prstGeom>
        </p:spPr>
      </p:pic>
      <p:pic>
        <p:nvPicPr>
          <p:cNvPr id="7" name="Picture 6" descr="A graph of average score&#10;&#10;Description automatically generated">
            <a:extLst>
              <a:ext uri="{FF2B5EF4-FFF2-40B4-BE49-F238E27FC236}">
                <a16:creationId xmlns:a16="http://schemas.microsoft.com/office/drawing/2014/main" id="{7E5793EC-7DAF-E340-26EA-CCBDEE476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8" t="13493" r="86789" b="13493"/>
          <a:stretch/>
        </p:blipFill>
        <p:spPr>
          <a:xfrm>
            <a:off x="3757842" y="2678654"/>
            <a:ext cx="725638" cy="33815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4B4FC-C17D-E0E6-E972-E86C56B9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CA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Raisa </a:t>
            </a:r>
            <a:r>
              <a:rPr lang="en-CA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Pavlovna</a:t>
            </a:r>
            <a:r>
              <a:rPr lang="en-CA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Diptych (PROPAGANDA) #10</a:t>
            </a:r>
            <a:endParaRPr lang="en-US" sz="4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46191D-561B-0B59-1732-276729AC0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a representation and praise of the soviet feminism – average proletarian woman accountant from late-Brezhnev time presented in a style of famous Marilyn Diptych by Andy Warhol. Each repetition of the image, while identical in form, is rendered with a diverse color palette, creating a tapestry that echoes the uniformity yet individuality of the Soviet working woman.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7" name="Content Placeholder 6" descr="A blurry image of a colorful rectangular object&#10;&#10;Description automatically generated">
            <a:extLst>
              <a:ext uri="{FF2B5EF4-FFF2-40B4-BE49-F238E27FC236}">
                <a16:creationId xmlns:a16="http://schemas.microsoft.com/office/drawing/2014/main" id="{814A8F42-AEE2-7FBE-FBF4-A52FAA0B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8" r="14152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A7A97-1AA5-9203-66B1-95A5331CB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graph of average score&#10;&#10;Description automatically generated">
            <a:extLst>
              <a:ext uri="{FF2B5EF4-FFF2-40B4-BE49-F238E27FC236}">
                <a16:creationId xmlns:a16="http://schemas.microsoft.com/office/drawing/2014/main" id="{026EA9C9-6499-93C9-A337-8CF82A982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55" t="15621" r="29073" b="12596"/>
          <a:stretch/>
        </p:blipFill>
        <p:spPr>
          <a:xfrm>
            <a:off x="6577357" y="3679633"/>
            <a:ext cx="525818" cy="304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0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845D5-601E-34AE-0C8A-D091DA85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 fontScale="90000"/>
          </a:bodyPr>
          <a:lstStyle/>
          <a:p>
            <a:r>
              <a:rPr lang="en-CA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Nuclear abstraction #3</a:t>
            </a:r>
            <a:endParaRPr lang="en-US" sz="5200" dirty="0"/>
          </a:p>
        </p:txBody>
      </p:sp>
      <p:sp>
        <p:nvSpPr>
          <p:cNvPr id="16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923CA46-CC2D-B9A8-85BC-B802F912B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Abstract image of the nuclear fire in a sky. The way blend fiery oranges, reds, and yellows colors merge and dance across the canvas gives a sense of movement and chaos, possibly reflecting the uncontrollable and destructive nature of nuclear forces.</a:t>
            </a:r>
            <a:b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62A5E-810F-E03A-5EBE-A49A54D47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06075" y="6356350"/>
            <a:ext cx="12801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Content Placeholder 6" descr="A blue and orange rectangular object&#10;&#10;Description automatically generated">
            <a:extLst>
              <a:ext uri="{FF2B5EF4-FFF2-40B4-BE49-F238E27FC236}">
                <a16:creationId xmlns:a16="http://schemas.microsoft.com/office/drawing/2014/main" id="{D4C5E26E-E99F-E5C6-3744-23E7C06D8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2" r="18039" b="-2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pic>
        <p:nvPicPr>
          <p:cNvPr id="9" name="Picture 8" descr="A graph of average score&#10;&#10;Description automatically generated">
            <a:extLst>
              <a:ext uri="{FF2B5EF4-FFF2-40B4-BE49-F238E27FC236}">
                <a16:creationId xmlns:a16="http://schemas.microsoft.com/office/drawing/2014/main" id="{557D5E77-E357-0119-FB8C-5EF0F8C10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3" t="14409" r="74387" b="11449"/>
          <a:stretch/>
        </p:blipFill>
        <p:spPr>
          <a:xfrm>
            <a:off x="6995711" y="3151403"/>
            <a:ext cx="528597" cy="32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0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8E5A3-62F0-4C84-3CFE-142825DF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 fontScale="90000"/>
          </a:bodyPr>
          <a:lstStyle/>
          <a:p>
            <a:r>
              <a:rPr lang="en-CA" sz="5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Sarmat</a:t>
            </a:r>
            <a:r>
              <a:rPr lang="en-CA" sz="5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(PROPAGANDA) #12</a:t>
            </a:r>
            <a:endParaRPr lang="en-US" sz="5200" dirty="0"/>
          </a:p>
        </p:txBody>
      </p:sp>
      <p:sp>
        <p:nvSpPr>
          <p:cNvPr id="16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8B5799-19F0-ED7E-4946-B091383F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RS-28 </a:t>
            </a:r>
            <a:r>
              <a:rPr lang="en-C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Sarmat</a:t>
            </a: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ballistic missile transcends the speed of sound, a metaphor for breaking barriers and the sheer force of technological advancement. Also been reported by some respondents as the bombing of Belgrade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4CF8B-D397-F652-3CAA-CF423F98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06075" y="6356350"/>
            <a:ext cx="12801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Content Placeholder 6" descr="A blurry blue and brown rectangle&#10;&#10;Description automatically generated">
            <a:extLst>
              <a:ext uri="{FF2B5EF4-FFF2-40B4-BE49-F238E27FC236}">
                <a16:creationId xmlns:a16="http://schemas.microsoft.com/office/drawing/2014/main" id="{2F1BB2E2-E786-0787-9778-9C14F0517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2" r="17139" b="-2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pic>
        <p:nvPicPr>
          <p:cNvPr id="9" name="Picture 8" descr="A graph of average score&#10;&#10;Description automatically generated">
            <a:extLst>
              <a:ext uri="{FF2B5EF4-FFF2-40B4-BE49-F238E27FC236}">
                <a16:creationId xmlns:a16="http://schemas.microsoft.com/office/drawing/2014/main" id="{5493D9E4-AC38-6DAB-57E6-740D27E21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17" t="15503" r="15502" b="14418"/>
          <a:stretch/>
        </p:blipFill>
        <p:spPr>
          <a:xfrm>
            <a:off x="6885050" y="2190522"/>
            <a:ext cx="749147" cy="41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96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1" name="Rectangle 2070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11782" y="685800"/>
            <a:ext cx="4994335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4C1CF-A6A7-286A-7682-275017114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396" y="1084521"/>
            <a:ext cx="4019107" cy="1292027"/>
          </a:xfrm>
        </p:spPr>
        <p:txBody>
          <a:bodyPr anchor="b">
            <a:normAutofit/>
          </a:bodyPr>
          <a:lstStyle/>
          <a:p>
            <a:pPr algn="ctr"/>
            <a:r>
              <a:rPr lang="en-CA" sz="2800" dirty="0" err="1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Zhigulevskoe</a:t>
            </a:r>
            <a:r>
              <a:rPr lang="en-CA" sz="2800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3-liters, abstraction #6</a:t>
            </a:r>
            <a:endParaRPr lang="en-US" sz="2800" dirty="0">
              <a:solidFill>
                <a:srgbClr val="59595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AD7D4-EEDD-39FD-405C-F5A46C61D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700784" y="32461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"/>
              <a:t>PRESENTATION TITLE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91963628-0F18-95D3-A59A-3EE194DD9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661" y="2678654"/>
            <a:ext cx="3976577" cy="3137355"/>
          </a:xfrm>
        </p:spPr>
        <p:txBody>
          <a:bodyPr anchor="t">
            <a:normAutofit/>
          </a:bodyPr>
          <a:lstStyle/>
          <a:p>
            <a:pPr algn="ctr"/>
            <a:r>
              <a:rPr lang="en-CA" sz="2000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Abstraction on the most favorite drinks of soviet proletaries – light beer in 3-liter jar. The warm tones ranging from deep amber to golden hues are reminiscent of the color of beer, capturing the essence of the beverage and its cultural significance.</a:t>
            </a: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2050" name="Picture 2" descr="В советской авоське и 3-х литровой банке! Купил разливное пиво с шишковым  хмелем! | С Миру по Пиву! | Дзен">
            <a:extLst>
              <a:ext uri="{FF2B5EF4-FFF2-40B4-BE49-F238E27FC236}">
                <a16:creationId xmlns:a16="http://schemas.microsoft.com/office/drawing/2014/main" id="{2266754F-6F6C-A01F-D53A-33D0636E6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0" r="21243"/>
          <a:stretch/>
        </p:blipFill>
        <p:spPr bwMode="auto">
          <a:xfrm>
            <a:off x="8606117" y="685808"/>
            <a:ext cx="2905400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828D0-B25A-EE2A-F4E4-FBB4824A0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900"/>
              <a:pPr>
                <a:spcAft>
                  <a:spcPts val="600"/>
                </a:spcAft>
              </a:pPr>
              <a:t>16</a:t>
            </a:fld>
            <a:endParaRPr lang="en-US" sz="900"/>
          </a:p>
        </p:txBody>
      </p:sp>
      <p:pic>
        <p:nvPicPr>
          <p:cNvPr id="9" name="Picture 8" descr="A blurry image of a red square&#10;&#10;Description automatically generated">
            <a:extLst>
              <a:ext uri="{FF2B5EF4-FFF2-40B4-BE49-F238E27FC236}">
                <a16:creationId xmlns:a16="http://schemas.microsoft.com/office/drawing/2014/main" id="{7CFEC467-272E-7AC6-8675-9C3C67FF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8" y="1268706"/>
            <a:ext cx="4019106" cy="3998064"/>
          </a:xfrm>
          <a:prstGeom prst="rect">
            <a:avLst/>
          </a:prstGeom>
        </p:spPr>
      </p:pic>
      <p:pic>
        <p:nvPicPr>
          <p:cNvPr id="11" name="Picture 10" descr="A graph of average score&#10;&#10;Description automatically generated">
            <a:extLst>
              <a:ext uri="{FF2B5EF4-FFF2-40B4-BE49-F238E27FC236}">
                <a16:creationId xmlns:a16="http://schemas.microsoft.com/office/drawing/2014/main" id="{9ECB6F39-89F2-8C4B-39D0-D52A991DE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85" t="13504" r="54403" b="13483"/>
          <a:stretch/>
        </p:blipFill>
        <p:spPr>
          <a:xfrm>
            <a:off x="3537239" y="2292996"/>
            <a:ext cx="657966" cy="39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DB6BCC1-D10B-A31F-A318-DB10C611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#2</a:t>
            </a:r>
          </a:p>
        </p:txBody>
      </p:sp>
      <p:pic>
        <p:nvPicPr>
          <p:cNvPr id="9" name="Content Placeholder 8" descr="A graph of average score&#10;&#10;Description automatically generated">
            <a:extLst>
              <a:ext uri="{FF2B5EF4-FFF2-40B4-BE49-F238E27FC236}">
                <a16:creationId xmlns:a16="http://schemas.microsoft.com/office/drawing/2014/main" id="{759CF081-0A27-D234-F176-6582FBD2D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81" y="2828131"/>
            <a:ext cx="5130800" cy="2882900"/>
          </a:xfrm>
        </p:spPr>
      </p:pic>
      <p:pic>
        <p:nvPicPr>
          <p:cNvPr id="7" name="Content Placeholder 6" descr="A blurry image of a person&#10;&#10;Description automatically generated">
            <a:extLst>
              <a:ext uri="{FF2B5EF4-FFF2-40B4-BE49-F238E27FC236}">
                <a16:creationId xmlns:a16="http://schemas.microsoft.com/office/drawing/2014/main" id="{D4940EDC-708F-D839-53CB-7C87833A9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0" r="13835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CDD45-428E-B498-0508-B46723463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83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CD58D-4E9E-FEFC-3002-5189288D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#7</a:t>
            </a:r>
          </a:p>
        </p:txBody>
      </p:sp>
      <p:pic>
        <p:nvPicPr>
          <p:cNvPr id="9" name="Content Placeholder 8" descr="A graph of average score&#10;&#10;Description automatically generated">
            <a:extLst>
              <a:ext uri="{FF2B5EF4-FFF2-40B4-BE49-F238E27FC236}">
                <a16:creationId xmlns:a16="http://schemas.microsoft.com/office/drawing/2014/main" id="{298339D6-7E6E-DAFF-1864-DFAF5691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81" y="2828131"/>
            <a:ext cx="5130800" cy="2882900"/>
          </a:xfrm>
        </p:spPr>
      </p:pic>
      <p:pic>
        <p:nvPicPr>
          <p:cNvPr id="7" name="Content Placeholder 6" descr="A blurry image of a square&#10;&#10;Description automatically generated">
            <a:extLst>
              <a:ext uri="{FF2B5EF4-FFF2-40B4-BE49-F238E27FC236}">
                <a16:creationId xmlns:a16="http://schemas.microsoft.com/office/drawing/2014/main" id="{74BB65E9-79BE-C88F-ED0D-D02948957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4" r="682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3614C-ADED-589A-383E-B2CFB25AC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9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BD58C-D881-8E97-00E0-45C4FBCA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#5</a:t>
            </a:r>
          </a:p>
        </p:txBody>
      </p:sp>
      <p:pic>
        <p:nvPicPr>
          <p:cNvPr id="9" name="Content Placeholder 8" descr="A graph of average score&#10;&#10;Description automatically generated">
            <a:extLst>
              <a:ext uri="{FF2B5EF4-FFF2-40B4-BE49-F238E27FC236}">
                <a16:creationId xmlns:a16="http://schemas.microsoft.com/office/drawing/2014/main" id="{EF58AB16-B0C9-97D7-6657-FEF957BEC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81" y="2828131"/>
            <a:ext cx="5130800" cy="2882900"/>
          </a:xfrm>
        </p:spPr>
      </p:pic>
      <p:pic>
        <p:nvPicPr>
          <p:cNvPr id="7" name="Content Placeholder 6" descr="A blurry image of a black and red square&#10;&#10;Description automatically generated">
            <a:extLst>
              <a:ext uri="{FF2B5EF4-FFF2-40B4-BE49-F238E27FC236}">
                <a16:creationId xmlns:a16="http://schemas.microsoft.com/office/drawing/2014/main" id="{26A2FBFA-AFD3-54EF-B6A0-278C8CD9F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5" r="11607" b="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B4382-4960-78EE-3AC2-B0FDAC40A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Codes on papers">
            <a:extLst>
              <a:ext uri="{FF2B5EF4-FFF2-40B4-BE49-F238E27FC236}">
                <a16:creationId xmlns:a16="http://schemas.microsoft.com/office/drawing/2014/main" id="{C217AEB8-5391-20BA-B752-995B00FD5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5" r="1967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 sz="4000"/>
              <a:t>Survey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A" sz="1700" dirty="0"/>
              <a:t>- Target demographic for the survey included individuals from ex-Soviet countries and non-communistic nations to diversify respondents.</a:t>
            </a:r>
          </a:p>
          <a:p>
            <a:r>
              <a:rPr lang="en-CA" sz="1700" dirty="0"/>
              <a:t>- Qualitative evaluation was implemented through public surveys to assess the stylistic fidelity to Soviet propaganda posters.</a:t>
            </a:r>
          </a:p>
          <a:p>
            <a:r>
              <a:rPr lang="en-CA" sz="1700" dirty="0"/>
              <a:t>- Survey questions included rating images on a scale of 0-10 for resemblance to Soviet propaganda, demographic inquiries, and classification assessments.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5AE8C-91C5-1EF2-9758-90E6D1AE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#8</a:t>
            </a:r>
          </a:p>
        </p:txBody>
      </p:sp>
      <p:pic>
        <p:nvPicPr>
          <p:cNvPr id="9" name="Content Placeholder 8" descr="A graph of average score&#10;&#10;Description automatically generated">
            <a:extLst>
              <a:ext uri="{FF2B5EF4-FFF2-40B4-BE49-F238E27FC236}">
                <a16:creationId xmlns:a16="http://schemas.microsoft.com/office/drawing/2014/main" id="{EEBCF7BB-F06E-DF2E-C006-BAAF2D3C0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81" y="2828131"/>
            <a:ext cx="5130800" cy="2882900"/>
          </a:xfrm>
        </p:spPr>
      </p:pic>
      <p:pic>
        <p:nvPicPr>
          <p:cNvPr id="7" name="Content Placeholder 6" descr="A blurry image of a blue curtain&#10;&#10;Description automatically generated">
            <a:extLst>
              <a:ext uri="{FF2B5EF4-FFF2-40B4-BE49-F238E27FC236}">
                <a16:creationId xmlns:a16="http://schemas.microsoft.com/office/drawing/2014/main" id="{5468F536-29E7-9B60-679A-0F517EF52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0" r="18352" b="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FAEF9-48AC-E75B-5069-B663C461E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7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1DD03-C4A7-020B-C283-8B944748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#9</a:t>
            </a:r>
          </a:p>
        </p:txBody>
      </p:sp>
      <p:pic>
        <p:nvPicPr>
          <p:cNvPr id="9" name="Content Placeholder 8" descr="A graph of average score&#10;&#10;Description automatically generated">
            <a:extLst>
              <a:ext uri="{FF2B5EF4-FFF2-40B4-BE49-F238E27FC236}">
                <a16:creationId xmlns:a16="http://schemas.microsoft.com/office/drawing/2014/main" id="{20B57B90-5254-E3ED-B1D0-67B2355BC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81" y="2828131"/>
            <a:ext cx="5130800" cy="2882900"/>
          </a:xfrm>
        </p:spPr>
      </p:pic>
      <p:pic>
        <p:nvPicPr>
          <p:cNvPr id="7" name="Content Placeholder 6" descr="A blurry image of a colorful rectangular object&#10;&#10;Description automatically generated">
            <a:extLst>
              <a:ext uri="{FF2B5EF4-FFF2-40B4-BE49-F238E27FC236}">
                <a16:creationId xmlns:a16="http://schemas.microsoft.com/office/drawing/2014/main" id="{BB738965-6A3F-6691-ED01-4B8D0A3D2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2" r="23699" b="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4FC33-8191-679A-CD01-320839CF6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E9A6ED-B880-44EA-8D60-C9D3C82C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34379-17AE-43B9-2A28-81BA1EA0E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en-US" sz="4000" dirty="0"/>
              <a:t>#13</a:t>
            </a:r>
          </a:p>
        </p:txBody>
      </p:sp>
      <p:pic>
        <p:nvPicPr>
          <p:cNvPr id="9" name="Content Placeholder 8" descr="A graph of average score&#10;&#10;Description automatically generated">
            <a:extLst>
              <a:ext uri="{FF2B5EF4-FFF2-40B4-BE49-F238E27FC236}">
                <a16:creationId xmlns:a16="http://schemas.microsoft.com/office/drawing/2014/main" id="{6183A57B-DC71-DFFD-92C7-2DDA7FA72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894" y="2822575"/>
            <a:ext cx="5130800" cy="2882900"/>
          </a:xfrm>
        </p:spPr>
      </p:pic>
      <p:pic>
        <p:nvPicPr>
          <p:cNvPr id="7" name="Content Placeholder 6" descr="A blurry image of a blue and brown square&#10;&#10;Description automatically generated">
            <a:extLst>
              <a:ext uri="{FF2B5EF4-FFF2-40B4-BE49-F238E27FC236}">
                <a16:creationId xmlns:a16="http://schemas.microsoft.com/office/drawing/2014/main" id="{E5BF75AA-B6AF-DE63-7971-00C958116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7" r="301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87276-19F4-06CE-F8FB-AE3A00EBA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39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E1156-CB83-D8DE-AC99-2D9074102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#11</a:t>
            </a:r>
          </a:p>
        </p:txBody>
      </p:sp>
      <p:pic>
        <p:nvPicPr>
          <p:cNvPr id="9" name="Content Placeholder 8" descr="A graph of average score&#10;&#10;Description automatically generated">
            <a:extLst>
              <a:ext uri="{FF2B5EF4-FFF2-40B4-BE49-F238E27FC236}">
                <a16:creationId xmlns:a16="http://schemas.microsoft.com/office/drawing/2014/main" id="{98B9775D-C9B6-0456-DD46-88B3319C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81" y="2828131"/>
            <a:ext cx="5130800" cy="2882900"/>
          </a:xfrm>
        </p:spPr>
      </p:pic>
      <p:pic>
        <p:nvPicPr>
          <p:cNvPr id="7" name="Content Placeholder 6" descr="A blurry picture of a tree&#10;&#10;Description automatically generated">
            <a:extLst>
              <a:ext uri="{FF2B5EF4-FFF2-40B4-BE49-F238E27FC236}">
                <a16:creationId xmlns:a16="http://schemas.microsoft.com/office/drawing/2014/main" id="{6C7C16AB-9C27-F3E7-3FC1-59734580A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5" r="23034" b="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AC18E-6A01-372E-E3E7-68A199F4E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30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99869-D1BB-D3F7-D94F-C51EC781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#4</a:t>
            </a:r>
          </a:p>
        </p:txBody>
      </p:sp>
      <p:pic>
        <p:nvPicPr>
          <p:cNvPr id="9" name="Content Placeholder 8" descr="A graph of average score&#10;&#10;Description automatically generated">
            <a:extLst>
              <a:ext uri="{FF2B5EF4-FFF2-40B4-BE49-F238E27FC236}">
                <a16:creationId xmlns:a16="http://schemas.microsoft.com/office/drawing/2014/main" id="{557D342E-AF15-5C90-2385-EC8EBDCDA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81" y="2828131"/>
            <a:ext cx="5130800" cy="2882900"/>
          </a:xfrm>
        </p:spPr>
      </p:pic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88096D16-0BED-269C-5915-823B1A76C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0" r="13850" b="-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AB9A7-7AC8-8F5A-5117-A07A41C5B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06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27310-BD5A-27BD-BC3A-DB4701F3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#14</a:t>
            </a:r>
          </a:p>
        </p:txBody>
      </p:sp>
      <p:pic>
        <p:nvPicPr>
          <p:cNvPr id="9" name="Content Placeholder 8" descr="A graph of average score&#10;&#10;Description automatically generated">
            <a:extLst>
              <a:ext uri="{FF2B5EF4-FFF2-40B4-BE49-F238E27FC236}">
                <a16:creationId xmlns:a16="http://schemas.microsoft.com/office/drawing/2014/main" id="{F5CC3A6F-DCED-8EA0-5092-D2D5386A0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81" y="2828131"/>
            <a:ext cx="5130800" cy="2882900"/>
          </a:xfrm>
        </p:spPr>
      </p:pic>
      <p:pic>
        <p:nvPicPr>
          <p:cNvPr id="7" name="Content Placeholder 6" descr="A blurry image of a blue wall&#10;&#10;Description automatically generated">
            <a:extLst>
              <a:ext uri="{FF2B5EF4-FFF2-40B4-BE49-F238E27FC236}">
                <a16:creationId xmlns:a16="http://schemas.microsoft.com/office/drawing/2014/main" id="{5FBCBBBC-E63E-172D-6A1A-B968C5EFD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8" r="14945" b="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8224D-149D-0528-DDD6-0411A3FC3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267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E9A6ED-B880-44EA-8D60-C9D3C82C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en-CA" sz="4000"/>
              <a:t>Pseudocode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BDCEF-28B0-19FA-9ADF-991A23B7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43" r="22501" b="2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DD2C3A-3C14-8C6B-1A6C-C0074AA324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358328"/>
              </p:ext>
            </p:extLst>
          </p:nvPr>
        </p:nvGraphicFramePr>
        <p:xfrm>
          <a:off x="648930" y="2398030"/>
          <a:ext cx="5180245" cy="373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E9A6ED-B880-44EA-8D60-C9D3C82C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en-CA" sz="4000"/>
              <a:t>Limitations and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A1BEC-E60E-6F51-8FFF-661A5E71B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9" r="39159" b="-1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7FF8E3-F1F8-028E-E72F-0471E9503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949460"/>
              </p:ext>
            </p:extLst>
          </p:nvPr>
        </p:nvGraphicFramePr>
        <p:xfrm>
          <a:off x="648930" y="2398030"/>
          <a:ext cx="5180245" cy="373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0E22B-EC32-A51F-7A58-B6BC1EAAB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 sz="4000"/>
              <a:t>Next Steps and Future Directions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sz="1400"/>
              <a:t>- Implement Conditional GANs for more control over image characteristics, enhancing the precision of stylistic elements in the generated Soviet propaganda posters.</a:t>
            </a:r>
          </a:p>
          <a:p>
            <a:r>
              <a:rPr sz="1400"/>
              <a:t>- Utilize cloud computing services to optimize training efficiency, overcoming hardware limitations and enhancing the scalability of image generation processes.</a:t>
            </a:r>
          </a:p>
          <a:p>
            <a:r>
              <a:rPr sz="1400"/>
              <a:t>- Envision advancements in image generation techniques by combining Conditional GANs with cloud computing for a significant leap forward in authenticity and resonance of the generated posters.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CA" sz="4000"/>
              <a:t>Bibliography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sz="2000"/>
              <a:t>- SovietPosters: Utilized as a key resource for accessing Soviet propaganda posters to build the dataset for training the Generative Adversarial Networks (GANs).</a:t>
            </a:r>
          </a:p>
          <a:p>
            <a:r>
              <a:rPr sz="2000"/>
              <a:t>- Research Paper by Z. Shi et al.: Referenced for insights into various GAN techniques and their effects on high-quality image generation processes.</a:t>
            </a:r>
          </a:p>
          <a:p>
            <a:r>
              <a:rPr sz="2000"/>
              <a:t>- Algoscale Technologies Inc.: Used as a source for understanding the practical application of GANs in generating images with advanced AI technologies.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4D9C56-2504-D838-D639-4FCA4DA95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03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CA" sz="4000"/>
              <a:t>Demographic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CA" sz="2000"/>
              <a:t>- The demographic data collected encompassed gender, age, occupation, and origin details of the survey participants.</a:t>
            </a:r>
          </a:p>
          <a:p>
            <a:r>
              <a:rPr lang="en-CA" sz="2000"/>
              <a:t>- Visual representations such as graphs were utilized to depict the distribution of respondents based on gender, age, occupation, and origin.</a:t>
            </a:r>
          </a:p>
          <a:p>
            <a:r>
              <a:rPr lang="en-CA" sz="2000"/>
              <a:t>- Graphical representations aided in illustrating the diversity within the survey population and provided insights into the varied demographics of the participants.</a:t>
            </a:r>
          </a:p>
        </p:txBody>
      </p:sp>
      <p:pic>
        <p:nvPicPr>
          <p:cNvPr id="29" name="Picture 28" descr="Magnifying glass showing decling performance">
            <a:extLst>
              <a:ext uri="{FF2B5EF4-FFF2-40B4-BE49-F238E27FC236}">
                <a16:creationId xmlns:a16="http://schemas.microsoft.com/office/drawing/2014/main" id="{F0919393-5CCC-E31D-B7AE-C426D7F8B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1" r="40985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E732C-02C0-7530-1E25-A8B76379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FF767-B4F6-8333-40E0-D565F0588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Content Placeholder 14" descr="A pie chart with numbers and symbols&#10;&#10;Description automatically generated">
            <a:extLst>
              <a:ext uri="{FF2B5EF4-FFF2-40B4-BE49-F238E27FC236}">
                <a16:creationId xmlns:a16="http://schemas.microsoft.com/office/drawing/2014/main" id="{41750AD8-A3F4-05A2-7ABD-3E415F316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40119"/>
            <a:ext cx="12205281" cy="5142040"/>
          </a:xfrm>
        </p:spPr>
      </p:pic>
    </p:spTree>
    <p:extLst>
      <p:ext uri="{BB962C8B-B14F-4D97-AF65-F5344CB8AC3E}">
        <p14:creationId xmlns:p14="http://schemas.microsoft.com/office/powerpoint/2010/main" val="67063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pie chart with numbers and a percentage&#10;&#10;Description automatically generated">
            <a:extLst>
              <a:ext uri="{FF2B5EF4-FFF2-40B4-BE49-F238E27FC236}">
                <a16:creationId xmlns:a16="http://schemas.microsoft.com/office/drawing/2014/main" id="{C1C5F222-ACA9-D29F-ADF3-44A262597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874" b="-1"/>
          <a:stretch/>
        </p:blipFill>
        <p:spPr>
          <a:xfrm>
            <a:off x="-1504" y="136525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9EE6E-BAFD-5607-9552-1B6035E3B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A2B0-94E7-0ACD-1911-1620B956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99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e chart with different colored numbers&#10;&#10;Description automatically generated">
            <a:extLst>
              <a:ext uri="{FF2B5EF4-FFF2-40B4-BE49-F238E27FC236}">
                <a16:creationId xmlns:a16="http://schemas.microsoft.com/office/drawing/2014/main" id="{620705A4-694B-8E4B-552A-383F78F44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31345"/>
            <a:ext cx="12109344" cy="510671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3B0AC-888A-249E-6FDB-307B86742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7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AA182-2D61-4DAE-CF68-A617CE330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e chart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B0063403-15EB-BD28-F992-EE1B5EAC7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98" y="1348171"/>
            <a:ext cx="11879155" cy="500817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B6C5D-0D83-828A-BFC8-EB25F6C81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9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graph of average score&#10;&#10;Description automatically generated">
            <a:extLst>
              <a:ext uri="{FF2B5EF4-FFF2-40B4-BE49-F238E27FC236}">
                <a16:creationId xmlns:a16="http://schemas.microsoft.com/office/drawing/2014/main" id="{589E4B89-8DA3-7161-9B71-144D5B132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150F-CF76-8695-B11A-20F274373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F874E-E442-473F-7249-1E497B934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3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A6DA6F58-2237-F570-AFD1-A0864F343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007" y="643467"/>
            <a:ext cx="7051985" cy="55710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F7965-6438-0F12-FEBC-93A30A6AE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42FAFE-88B4-49B4-9588-86CB0E564E5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F1176D5-513E-4E73-98C9-4CEA832F57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TM45331398</Template>
  <TotalTime>0</TotalTime>
  <Words>869</Words>
  <Application>Microsoft Macintosh PowerPoint</Application>
  <PresentationFormat>Widescreen</PresentationFormat>
  <Paragraphs>76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Tenorite</vt:lpstr>
      <vt:lpstr>Times New Roman</vt:lpstr>
      <vt:lpstr>Office Theme</vt:lpstr>
      <vt:lpstr>Automated Generation of Soviet Propaganda-Themed Artworks: An Exploration Using Generative adversarial networks</vt:lpstr>
      <vt:lpstr>Survey Methodology</vt:lpstr>
      <vt:lpstr>Demographic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Findings</vt:lpstr>
      <vt:lpstr>Chernushka (PROPAGANDA) #1</vt:lpstr>
      <vt:lpstr>Raisa Pavlovna Diptych (PROPAGANDA) #10</vt:lpstr>
      <vt:lpstr>Nuclear abstraction #3</vt:lpstr>
      <vt:lpstr>Sarmat (PROPAGANDA) #12</vt:lpstr>
      <vt:lpstr>Zhigulevskoe, 3-liters, abstraction #6</vt:lpstr>
      <vt:lpstr>#2</vt:lpstr>
      <vt:lpstr>#7</vt:lpstr>
      <vt:lpstr>#5</vt:lpstr>
      <vt:lpstr>#8</vt:lpstr>
      <vt:lpstr>#9</vt:lpstr>
      <vt:lpstr>#13</vt:lpstr>
      <vt:lpstr>#11</vt:lpstr>
      <vt:lpstr>#4</vt:lpstr>
      <vt:lpstr>#14</vt:lpstr>
      <vt:lpstr>Pseudocode Overview</vt:lpstr>
      <vt:lpstr>Limitations and Challenges</vt:lpstr>
      <vt:lpstr>Next Steps and Future Directions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2</cp:revision>
  <dcterms:created xsi:type="dcterms:W3CDTF">2021-09-06T16:30:14Z</dcterms:created>
  <dcterms:modified xsi:type="dcterms:W3CDTF">2024-04-22T10:51:00Z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